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1"/>
  </p:notesMasterIdLst>
  <p:sldIdLst>
    <p:sldId id="281" r:id="rId2"/>
    <p:sldId id="377" r:id="rId3"/>
    <p:sldId id="396" r:id="rId4"/>
    <p:sldId id="397" r:id="rId5"/>
    <p:sldId id="278" r:id="rId6"/>
    <p:sldId id="401" r:id="rId7"/>
    <p:sldId id="360" r:id="rId8"/>
    <p:sldId id="415" r:id="rId9"/>
    <p:sldId id="416" r:id="rId10"/>
    <p:sldId id="417" r:id="rId11"/>
    <p:sldId id="395" r:id="rId12"/>
    <p:sldId id="383" r:id="rId13"/>
    <p:sldId id="394" r:id="rId14"/>
    <p:sldId id="411" r:id="rId15"/>
    <p:sldId id="374" r:id="rId16"/>
    <p:sldId id="412" r:id="rId17"/>
    <p:sldId id="373" r:id="rId18"/>
    <p:sldId id="418" r:id="rId19"/>
    <p:sldId id="419" r:id="rId20"/>
  </p:sldIdLst>
  <p:sldSz cx="9144000" cy="6858000" type="screen4x3"/>
  <p:notesSz cx="6888163" cy="100203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D4D4D"/>
    <a:srgbClr val="993300"/>
    <a:srgbClr val="669900"/>
    <a:srgbClr val="CCEDB1"/>
    <a:srgbClr val="FF6600"/>
    <a:srgbClr val="CC6600"/>
    <a:srgbClr val="FF9966"/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2184" autoAdjust="0"/>
  </p:normalViewPr>
  <p:slideViewPr>
    <p:cSldViewPr>
      <p:cViewPr>
        <p:scale>
          <a:sx n="100" d="100"/>
          <a:sy n="100" d="100"/>
        </p:scale>
        <p:origin x="-2088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EF5C5F-FAFB-44B2-A9C3-7BC19DDC56E1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83F0CB-13D0-45AE-8940-C576A5DA5F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90B9-F720-4FD0-8437-4ACA0D991AC1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205B-A28E-48DE-8E7A-6791F1893B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1689-C265-4AED-BB33-D5EDA5AF24A0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93DB-FCD0-4F07-99CC-6B05B0A990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F90C-0E7E-4F10-A56D-E0BB912415BC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8213-ACC9-4772-8D1C-4AC0686A02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7970-0A8F-487E-ABD6-39C7581ED01E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D145-6E51-4FA1-B511-EE14B1133B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AB7D-640F-4B35-9E6D-4B4A9118AE77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D39F-E0CB-4906-BFAF-BD97279C27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4584-90B4-474D-896D-EF347CFB9B63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4A26-9C85-4703-AE2D-DDA8A68800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ED86-77A5-4EDC-9C11-E540A90D7724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86C3-B3CD-4FD2-9770-3FBC1A3F13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D54E-25AB-40ED-85F8-0757493163F9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7C78-E615-4D69-80DC-47500818DA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A80D-B85C-49DA-80A3-2B9235C7C8C8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ABB6B-B4C7-4FF8-99AE-51A91DAA18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B059-8896-46F9-9171-49F522B2EBFD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59C92-024E-48E8-A8D6-D01359FBF0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9645-45BE-49B7-93F6-69D31811DA68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8DAED-5919-40B2-B774-28BC69CA45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0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4101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948173-47F0-426F-8225-FEC227EDAAF8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75891A-A59C-456E-BDDE-15A1EB801B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4105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3" r:id="rId9"/>
    <p:sldLayoutId id="2147484281" r:id="rId10"/>
    <p:sldLayoutId id="21474842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2060848"/>
            <a:ext cx="9144000" cy="1080120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400" b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Research collaboration in CF:</a:t>
            </a:r>
          </a:p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2600" b="1" i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Research activity in National Koranyi Institute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468313" y="42926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20244" y="4548188"/>
            <a:ext cx="525621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  <a:cs typeface="+mn-cs"/>
              </a:rPr>
              <a:t>National </a:t>
            </a:r>
            <a:r>
              <a:rPr lang="en-US" sz="2000" dirty="0" err="1" smtClean="0">
                <a:latin typeface="+mj-lt"/>
                <a:cs typeface="+mn-cs"/>
              </a:rPr>
              <a:t>Koranyi</a:t>
            </a:r>
            <a:r>
              <a:rPr lang="en-US" sz="2000" dirty="0" smtClean="0">
                <a:latin typeface="+mj-lt"/>
                <a:cs typeface="+mn-cs"/>
              </a:rPr>
              <a:t> Institute of </a:t>
            </a:r>
            <a:r>
              <a:rPr lang="en-US" sz="2000" dirty="0" err="1" smtClean="0">
                <a:latin typeface="+mj-lt"/>
                <a:cs typeface="+mn-cs"/>
              </a:rPr>
              <a:t>Pulmonology</a:t>
            </a:r>
            <a:endParaRPr lang="en-US" sz="2000" dirty="0">
              <a:latin typeface="+mj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+mn-cs"/>
              </a:rPr>
              <a:t>Department of </a:t>
            </a:r>
            <a:r>
              <a:rPr lang="en-US" dirty="0" err="1" smtClean="0">
                <a:latin typeface="+mj-lt"/>
                <a:cs typeface="+mn-cs"/>
              </a:rPr>
              <a:t>Pathophysiology</a:t>
            </a:r>
            <a:endParaRPr lang="en-US" dirty="0">
              <a:latin typeface="+mj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+mj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latin typeface="+mj-lt"/>
                <a:cs typeface="+mn-cs"/>
              </a:rPr>
              <a:t>Pihenő</a:t>
            </a:r>
            <a:r>
              <a:rPr lang="en-US" sz="1400" dirty="0" smtClean="0">
                <a:latin typeface="+mj-lt"/>
                <a:cs typeface="+mn-cs"/>
              </a:rPr>
              <a:t> </a:t>
            </a:r>
            <a:r>
              <a:rPr lang="en-US" sz="1400" dirty="0" err="1" smtClean="0">
                <a:latin typeface="+mj-lt"/>
                <a:cs typeface="+mn-cs"/>
              </a:rPr>
              <a:t>út</a:t>
            </a:r>
            <a:r>
              <a:rPr lang="en-US" sz="1400" dirty="0" smtClean="0">
                <a:latin typeface="+mj-lt"/>
                <a:cs typeface="+mn-cs"/>
              </a:rPr>
              <a:t> 1.</a:t>
            </a:r>
            <a:endParaRPr lang="en-US" sz="1400" dirty="0">
              <a:latin typeface="+mj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1121-Budapest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  <a:cs typeface="Times New Roman" pitchFamily="18" charset="0"/>
              </a:rPr>
              <a:t>Hungary</a:t>
            </a:r>
            <a:endParaRPr lang="en-US" sz="14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642260" y="3357563"/>
            <a:ext cx="2004458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mtClean="0">
                <a:latin typeface="+mj-lt"/>
                <a:cs typeface="+mn-cs"/>
              </a:rPr>
              <a:t>Balazs Antus</a:t>
            </a:r>
            <a:endParaRPr lang="en-US" sz="2600" b="1">
              <a:latin typeface="+mj-lt"/>
              <a:cs typeface="+mn-cs"/>
            </a:endParaRPr>
          </a:p>
        </p:txBody>
      </p:sp>
      <p:pic>
        <p:nvPicPr>
          <p:cNvPr id="6150" name="Picture 2" descr="C:\Users\user\Desktop\Koranyi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581525"/>
            <a:ext cx="2438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2656"/>
            <a:ext cx="9144000" cy="675853"/>
          </a:xfrm>
          <a:noFill/>
        </p:spPr>
        <p:txBody>
          <a:bodyPr lIns="90488" tIns="44450" rIns="90488" bIns="44450"/>
          <a:lstStyle/>
          <a:p>
            <a:pPr algn="ctr">
              <a:lnSpc>
                <a:spcPct val="85000"/>
              </a:lnSpc>
            </a:pPr>
            <a:r>
              <a:rPr lang="en-US" sz="3600" dirty="0" smtClean="0">
                <a:solidFill>
                  <a:srgbClr val="0033CC"/>
                </a:solidFill>
              </a:rPr>
              <a:t>EBC pH in stable CF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0472"/>
            <a:ext cx="4608512" cy="339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6699638" y="6433591"/>
            <a:ext cx="2402837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err="1" smtClean="0">
                <a:solidFill>
                  <a:srgbClr val="0000CC"/>
                </a:solidFill>
                <a:latin typeface="+mj-lt"/>
                <a:cs typeface="+mn-cs"/>
              </a:rPr>
              <a:t>Antus</a:t>
            </a:r>
            <a:r>
              <a:rPr lang="hu-HU" sz="1400" dirty="0" smtClean="0">
                <a:solidFill>
                  <a:srgbClr val="0000CC"/>
                </a:solidFill>
                <a:latin typeface="+mj-lt"/>
                <a:cs typeface="+mn-cs"/>
              </a:rPr>
              <a:t> et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  <a:cs typeface="+mn-cs"/>
              </a:rPr>
              <a:t>al</a:t>
            </a:r>
            <a:r>
              <a:rPr lang="hu-HU" sz="1400" dirty="0" smtClean="0">
                <a:solidFill>
                  <a:srgbClr val="0000CC"/>
                </a:solidFill>
                <a:latin typeface="+mj-lt"/>
                <a:cs typeface="+mn-cs"/>
              </a:rPr>
              <a:t>.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  <a:cs typeface="+mn-cs"/>
              </a:rPr>
              <a:t>Inflamm</a:t>
            </a:r>
            <a:r>
              <a:rPr lang="hu-HU" sz="1400" dirty="0" smtClean="0">
                <a:solidFill>
                  <a:srgbClr val="0000CC"/>
                </a:solidFill>
                <a:latin typeface="+mj-lt"/>
                <a:cs typeface="+mn-cs"/>
              </a:rPr>
              <a:t> Res,</a:t>
            </a:r>
            <a:r>
              <a:rPr lang="en-US" sz="1400" dirty="0" smtClean="0">
                <a:solidFill>
                  <a:srgbClr val="0000CC"/>
                </a:solidFill>
                <a:latin typeface="+mj-lt"/>
                <a:cs typeface="+mn-cs"/>
              </a:rPr>
              <a:t> </a:t>
            </a:r>
            <a:r>
              <a:rPr lang="hu-HU" sz="1400" dirty="0" smtClean="0">
                <a:solidFill>
                  <a:srgbClr val="0000CC"/>
                </a:solidFill>
                <a:latin typeface="+mj-lt"/>
                <a:cs typeface="+mn-cs"/>
              </a:rPr>
              <a:t>2012</a:t>
            </a:r>
            <a:endParaRPr lang="en-US" sz="1400" dirty="0">
              <a:solidFill>
                <a:srgbClr val="0000CC"/>
              </a:solidFill>
              <a:latin typeface="+mj-lt"/>
              <a:cs typeface="+mn-cs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691680" y="5138608"/>
            <a:ext cx="5832648" cy="52322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EBC pH in CF patients and healthy controls 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were 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similar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, 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while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 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the type 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of 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the 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condenser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 influenced pH 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readings. </a:t>
            </a:r>
            <a:endParaRPr lang="en-US" sz="1400" smtClean="0">
              <a:solidFill>
                <a:schemeClr val="bg1"/>
              </a:solidFill>
              <a:latin typeface="+mj-lt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260648"/>
            <a:ext cx="9144000" cy="719733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Sputum inflammatory cell profile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pic>
        <p:nvPicPr>
          <p:cNvPr id="18" name="Picture 5" descr="Köpet sejtek asztma COPD 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0714"/>
            <a:ext cx="4968552" cy="331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39552" y="4470211"/>
            <a:ext cx="144016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Ma: macrophages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Ne:  neutrophils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Ly:   lymphocytes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Eo:  eosinophils</a:t>
            </a:r>
            <a:endParaRPr kumimoji="0" lang="en-US" altLang="ja-JP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020272" y="6433591"/>
            <a:ext cx="208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Antus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 B.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Orv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Hetil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,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123728" y="5570656"/>
            <a:ext cx="5184576" cy="738664"/>
          </a:xfrm>
          <a:prstGeom prst="rect">
            <a:avLst/>
          </a:prstGeom>
          <a:solidFill>
            <a:srgbClr val="0000CC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In CF patients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sym typeface="Symbol"/>
              </a:rPr>
              <a:t>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90-95% of sputum inflammatory cells are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neutrophil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granulocytes, and the total sputum cell count is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sym typeface="Symbol"/>
              </a:rPr>
              <a:t>10-times higher than in asthma or COPD (10</a:t>
            </a:r>
            <a:r>
              <a:rPr lang="en-US" sz="1400" baseline="30000" dirty="0" smtClean="0">
                <a:solidFill>
                  <a:schemeClr val="bg1"/>
                </a:solidFill>
                <a:latin typeface="+mj-lt"/>
                <a:sym typeface="Symbol"/>
              </a:rPr>
              <a:t>7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sym typeface="Symbol"/>
              </a:rPr>
              <a:t> vs. 10</a:t>
            </a:r>
            <a:r>
              <a:rPr lang="en-US" sz="1400" baseline="30000" dirty="0" smtClean="0">
                <a:solidFill>
                  <a:schemeClr val="bg1"/>
                </a:solidFill>
                <a:latin typeface="+mj-lt"/>
                <a:sym typeface="Symbol"/>
              </a:rPr>
              <a:t>6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sym typeface="Symbol"/>
              </a:rPr>
              <a:t>cells/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  <a:sym typeface="Symbol"/>
              </a:rPr>
              <a:t>gramm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sym typeface="Symbol"/>
              </a:rPr>
              <a:t> sputum)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2" name="Ellipszis 11"/>
          <p:cNvSpPr/>
          <p:nvPr/>
        </p:nvSpPr>
        <p:spPr>
          <a:xfrm rot="16200000">
            <a:off x="5652120" y="1628800"/>
            <a:ext cx="504056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Csoportba foglalás 20"/>
          <p:cNvGrpSpPr/>
          <p:nvPr/>
        </p:nvGrpSpPr>
        <p:grpSpPr>
          <a:xfrm>
            <a:off x="7076100" y="1844824"/>
            <a:ext cx="1600356" cy="2736304"/>
            <a:chOff x="6660232" y="1936116"/>
            <a:chExt cx="2442649" cy="3797140"/>
          </a:xfrm>
        </p:grpSpPr>
        <p:pic>
          <p:nvPicPr>
            <p:cNvPr id="14" name="Tartalom helye 3" descr="Tv1 [1].jpg"/>
            <p:cNvPicPr>
              <a:picLocks noChangeAspect="1"/>
            </p:cNvPicPr>
            <p:nvPr/>
          </p:nvPicPr>
          <p:blipFill>
            <a:blip r:embed="rId3" cstate="print"/>
            <a:srcRect t="14989" b="15010"/>
            <a:stretch>
              <a:fillRect/>
            </a:stretch>
          </p:blipFill>
          <p:spPr bwMode="auto">
            <a:xfrm rot="5400000">
              <a:off x="5785752" y="2810596"/>
              <a:ext cx="3797140" cy="2048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Egyenes összekötő nyíllal 14"/>
            <p:cNvCxnSpPr/>
            <p:nvPr/>
          </p:nvCxnSpPr>
          <p:spPr>
            <a:xfrm rot="5400000" flipH="1">
              <a:off x="7376713" y="4568604"/>
              <a:ext cx="259669" cy="18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20"/>
            <p:cNvSpPr txBox="1">
              <a:spLocks noChangeArrowheads="1"/>
            </p:cNvSpPr>
            <p:nvPr/>
          </p:nvSpPr>
          <p:spPr bwMode="auto">
            <a:xfrm>
              <a:off x="7209767" y="4634084"/>
              <a:ext cx="1893114" cy="6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hu-HU" sz="1000" b="1" dirty="0" err="1" smtClean="0">
                  <a:latin typeface="Calibri" pitchFamily="34" charset="0"/>
                </a:rPr>
                <a:t>Neutrophil</a:t>
              </a:r>
              <a:endParaRPr lang="hu-HU" sz="1000" b="1" dirty="0">
                <a:latin typeface="Calibri" pitchFamily="34" charset="0"/>
              </a:endParaRPr>
            </a:p>
            <a:p>
              <a:pPr algn="ctr">
                <a:lnSpc>
                  <a:spcPts val="1500"/>
                </a:lnSpc>
              </a:pPr>
              <a:r>
                <a:rPr lang="hu-HU" sz="1000" b="1" dirty="0" err="1" smtClean="0">
                  <a:latin typeface="Calibri" pitchFamily="34" charset="0"/>
                </a:rPr>
                <a:t>granulocytes</a:t>
              </a:r>
              <a:endParaRPr lang="hu-HU" sz="1000" b="1" dirty="0">
                <a:latin typeface="Calibri" pitchFamily="34" charset="0"/>
              </a:endParaRPr>
            </a:p>
          </p:txBody>
        </p:sp>
        <p:cxnSp>
          <p:nvCxnSpPr>
            <p:cNvPr id="17" name="Egyenes összekötő nyíllal 16"/>
            <p:cNvCxnSpPr/>
            <p:nvPr/>
          </p:nvCxnSpPr>
          <p:spPr>
            <a:xfrm rot="5400000" flipH="1">
              <a:off x="7061090" y="4510422"/>
              <a:ext cx="389503" cy="564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18"/>
            <p:cNvCxnSpPr/>
            <p:nvPr/>
          </p:nvCxnSpPr>
          <p:spPr>
            <a:xfrm rot="5400000">
              <a:off x="7125519" y="4967386"/>
              <a:ext cx="260474" cy="6896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/>
            <p:cNvCxnSpPr/>
            <p:nvPr/>
          </p:nvCxnSpPr>
          <p:spPr>
            <a:xfrm rot="5400000" flipH="1">
              <a:off x="7595014" y="4404084"/>
              <a:ext cx="324586" cy="62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0"/>
            <p:cNvSpPr txBox="1">
              <a:spLocks noChangeArrowheads="1"/>
            </p:cNvSpPr>
            <p:nvPr/>
          </p:nvSpPr>
          <p:spPr bwMode="auto">
            <a:xfrm>
              <a:off x="6770139" y="2598124"/>
              <a:ext cx="2071238" cy="37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hu-HU" sz="1000" b="1" dirty="0" err="1" smtClean="0">
                  <a:latin typeface="Calibri" pitchFamily="34" charset="0"/>
                </a:rPr>
                <a:t>Macrophages</a:t>
              </a:r>
              <a:endParaRPr lang="hu-HU" sz="1000" b="1" dirty="0">
                <a:latin typeface="Calibri" pitchFamily="34" charset="0"/>
              </a:endParaRPr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rot="5400000">
              <a:off x="7471862" y="2975906"/>
              <a:ext cx="194752" cy="62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nyíllal 23"/>
            <p:cNvCxnSpPr/>
            <p:nvPr/>
          </p:nvCxnSpPr>
          <p:spPr>
            <a:xfrm>
              <a:off x="7884368" y="2886157"/>
              <a:ext cx="92354" cy="7378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lipszis 24"/>
          <p:cNvSpPr/>
          <p:nvPr/>
        </p:nvSpPr>
        <p:spPr>
          <a:xfrm rot="16200000">
            <a:off x="5796136" y="4509120"/>
            <a:ext cx="504056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116235"/>
            <a:ext cx="9144000" cy="1152525"/>
          </a:xfrm>
          <a:prstGeom prst="rect">
            <a:avLst/>
          </a:prstGeom>
          <a:noFill/>
        </p:spPr>
        <p:txBody>
          <a:bodyPr vert="horz" lIns="90488" tIns="44450" rIns="90488" bIns="4445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Malondialdehyde</a:t>
            </a:r>
            <a:r>
              <a:rPr kumimoji="0" lang="hu-HU" sz="40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(MDA):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 err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biomarker</a:t>
            </a:r>
            <a:r>
              <a:rPr lang="hu-HU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hu-HU" sz="4000" dirty="0" err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oxidative</a:t>
            </a:r>
            <a:r>
              <a:rPr lang="hu-HU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000" dirty="0" err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stress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323850" y="1452835"/>
          <a:ext cx="5410200" cy="2763838"/>
        </p:xfrm>
        <a:graphic>
          <a:graphicData uri="http://schemas.openxmlformats.org/presentationml/2006/ole">
            <p:oleObj spid="_x0000_s2050" name="Image" r:id="rId3" imgW="6417226" imgH="3278503" progId="Photoshop.Image.10">
              <p:embed/>
            </p:oleObj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6324600" y="5602560"/>
            <a:ext cx="1752600" cy="838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72000" y="2173560"/>
            <a:ext cx="1295400" cy="6096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3708400" y="2964135"/>
          <a:ext cx="5113338" cy="3705225"/>
        </p:xfrm>
        <a:graphic>
          <a:graphicData uri="http://schemas.openxmlformats.org/presentationml/2006/ole">
            <p:oleObj spid="_x0000_s2051" name="Image" r:id="rId4" imgW="3625610" imgH="3446341" progId="Photoshop.Image.10">
              <p:embed/>
            </p:oleObj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885113" y="4664348"/>
            <a:ext cx="91440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3635375" y="2964135"/>
            <a:ext cx="576263" cy="79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6699638" y="6433591"/>
            <a:ext cx="2336858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err="1" smtClean="0">
                <a:solidFill>
                  <a:srgbClr val="0000CC"/>
                </a:solidFill>
                <a:latin typeface="+mj-lt"/>
                <a:cs typeface="+mn-cs"/>
              </a:rPr>
              <a:t>Antus</a:t>
            </a:r>
            <a:r>
              <a:rPr lang="hu-HU" sz="1400" dirty="0" smtClean="0">
                <a:solidFill>
                  <a:srgbClr val="0000CC"/>
                </a:solidFill>
                <a:latin typeface="+mj-lt"/>
                <a:cs typeface="+mn-cs"/>
              </a:rPr>
              <a:t> et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  <a:cs typeface="+mn-cs"/>
              </a:rPr>
              <a:t>al</a:t>
            </a:r>
            <a:r>
              <a:rPr lang="hu-HU" sz="1400" dirty="0" smtClean="0">
                <a:solidFill>
                  <a:srgbClr val="0000CC"/>
                </a:solidFill>
                <a:latin typeface="+mj-lt"/>
                <a:cs typeface="+mn-cs"/>
              </a:rPr>
              <a:t>.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  <a:cs typeface="+mn-cs"/>
              </a:rPr>
              <a:t>Respirology</a:t>
            </a:r>
            <a:r>
              <a:rPr lang="hu-HU" sz="1400" dirty="0" smtClean="0">
                <a:solidFill>
                  <a:srgbClr val="0000CC"/>
                </a:solidFill>
                <a:latin typeface="+mj-lt"/>
                <a:cs typeface="+mn-cs"/>
              </a:rPr>
              <a:t>,</a:t>
            </a:r>
            <a:r>
              <a:rPr lang="en-US" sz="1400" dirty="0" smtClean="0">
                <a:solidFill>
                  <a:srgbClr val="0000CC"/>
                </a:solidFill>
                <a:latin typeface="+mj-lt"/>
                <a:cs typeface="+mn-cs"/>
              </a:rPr>
              <a:t> </a:t>
            </a:r>
            <a:r>
              <a:rPr lang="hu-HU" sz="1400" dirty="0" smtClean="0">
                <a:solidFill>
                  <a:srgbClr val="0000CC"/>
                </a:solidFill>
                <a:latin typeface="+mj-lt"/>
                <a:cs typeface="+mn-cs"/>
              </a:rPr>
              <a:t>2014</a:t>
            </a:r>
            <a:endParaRPr lang="en-US" sz="1400" dirty="0">
              <a:solidFill>
                <a:srgbClr val="0000CC"/>
              </a:solidFill>
              <a:latin typeface="+mj-lt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216023"/>
            <a:ext cx="9144000" cy="1052737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Measurement of MDA</a:t>
            </a:r>
          </a:p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in the airways using HPLC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5580063" y="1628775"/>
          <a:ext cx="1825625" cy="2592388"/>
        </p:xfrm>
        <a:graphic>
          <a:graphicData uri="http://schemas.openxmlformats.org/presentationml/2006/ole">
            <p:oleObj spid="_x0000_s1026" name="Image" r:id="rId3" imgW="2300035" imgH="3265796" progId="Photoshop.Image.10">
              <p:embed/>
            </p:oleObj>
          </a:graphicData>
        </a:graphic>
      </p:graphicFrame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6732588" y="2349500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" name="Szövegdoboz 18"/>
          <p:cNvSpPr txBox="1">
            <a:spLocks noChangeArrowheads="1"/>
          </p:cNvSpPr>
          <p:nvPr/>
        </p:nvSpPr>
        <p:spPr bwMode="auto">
          <a:xfrm>
            <a:off x="6372225" y="2133600"/>
            <a:ext cx="5254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MDA</a:t>
            </a:r>
          </a:p>
        </p:txBody>
      </p:sp>
      <p:pic>
        <p:nvPicPr>
          <p:cNvPr id="19" name="Picture 8" descr="2 áb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202113"/>
            <a:ext cx="338455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899592" y="1628800"/>
          <a:ext cx="2664792" cy="1883120"/>
        </p:xfrm>
        <a:graphic>
          <a:graphicData uri="http://schemas.openxmlformats.org/presentationml/2006/ole">
            <p:oleObj spid="_x0000_s1027" name="Image" r:id="rId5" imgW="10445464" imgH="7382986" progId="Photoshop.Image.10">
              <p:embed/>
            </p:oleObj>
          </a:graphicData>
        </a:graphic>
      </p:graphicFrame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3924300" y="2492375"/>
            <a:ext cx="137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250825" y="3644900"/>
            <a:ext cx="4164013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High performance liquid chromatography (HPLC)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988335" y="4076700"/>
            <a:ext cx="97975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 err="1" smtClean="0"/>
              <a:t>Sputum</a:t>
            </a:r>
            <a:endParaRPr lang="hu-HU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508104" y="4797152"/>
            <a:ext cx="3096344" cy="954107"/>
          </a:xfrm>
          <a:prstGeom prst="rect">
            <a:avLst/>
          </a:prstGeom>
          <a:solidFill>
            <a:srgbClr val="0000CC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MDA can be very precisely measured in respiratory samples (sputum, EBC,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lavage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) using HPLC, the measurement has a good repeatability.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MDA in </a:t>
            </a:r>
            <a:r>
              <a:rPr lang="hu-HU" sz="4000" dirty="0" err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stable</a:t>
            </a:r>
            <a:r>
              <a:rPr lang="hu-HU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CF</a:t>
            </a:r>
            <a:endParaRPr lang="en-US" sz="400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hu-HU"/>
          </a:p>
        </p:txBody>
      </p:sp>
      <p:pic>
        <p:nvPicPr>
          <p:cNvPr id="6" name="Picture 92" descr="E:\MDA CF\Lung\Figure 1.jpg"/>
          <p:cNvPicPr>
            <a:picLocks noChangeAspect="1" noChangeArrowheads="1"/>
          </p:cNvPicPr>
          <p:nvPr/>
        </p:nvPicPr>
        <p:blipFill>
          <a:blip r:embed="rId2" cstate="print"/>
          <a:srcRect t="9774"/>
          <a:stretch>
            <a:fillRect/>
          </a:stretch>
        </p:blipFill>
        <p:spPr bwMode="auto">
          <a:xfrm>
            <a:off x="251520" y="1669968"/>
            <a:ext cx="4177614" cy="305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870315" y="4581128"/>
            <a:ext cx="22630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 smtClean="0">
                <a:latin typeface="+mj-lt"/>
                <a:cs typeface="Arial" pitchFamily="34" charset="0"/>
              </a:rPr>
              <a:t>*</a:t>
            </a:r>
            <a:r>
              <a:rPr lang="en-US" sz="900" dirty="0" smtClean="0">
                <a:latin typeface="+mj-lt"/>
                <a:cs typeface="Arial" pitchFamily="34" charset="0"/>
              </a:rPr>
              <a:t>p&lt;0.0001 </a:t>
            </a:r>
            <a:r>
              <a:rPr lang="en-US" sz="900" dirty="0">
                <a:latin typeface="+mj-lt"/>
                <a:cs typeface="Arial" pitchFamily="34" charset="0"/>
              </a:rPr>
              <a:t>and </a:t>
            </a:r>
            <a:r>
              <a:rPr lang="en-US" sz="900" baseline="30000" dirty="0">
                <a:latin typeface="+mj-lt"/>
                <a:cs typeface="Arial" pitchFamily="34" charset="0"/>
              </a:rPr>
              <a:t>#</a:t>
            </a:r>
            <a:r>
              <a:rPr lang="en-US" sz="900" dirty="0">
                <a:latin typeface="+mj-lt"/>
                <a:cs typeface="Arial" pitchFamily="34" charset="0"/>
              </a:rPr>
              <a:t>p&lt;0.05 vs. healthy </a:t>
            </a:r>
            <a:r>
              <a:rPr lang="en-US" sz="900" dirty="0" smtClean="0">
                <a:latin typeface="+mj-lt"/>
                <a:cs typeface="Arial" pitchFamily="34" charset="0"/>
              </a:rPr>
              <a:t>controls</a:t>
            </a:r>
            <a:endParaRPr lang="en-US" sz="900" dirty="0">
              <a:latin typeface="+mj-lt"/>
              <a:cs typeface="Arial" pitchFamily="34" charset="0"/>
            </a:endParaRPr>
          </a:p>
        </p:txBody>
      </p:sp>
      <p:pic>
        <p:nvPicPr>
          <p:cNvPr id="11" name="Picture 93" descr="E:\MDA CF\Figur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26593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4932040" y="1556792"/>
            <a:ext cx="3417026" cy="276999"/>
          </a:xfrm>
          <a:prstGeom prst="rect">
            <a:avLst/>
          </a:prstGeom>
          <a:solidFill>
            <a:srgbClr val="993300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Discriminatory power of MDA measurement 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t="1393"/>
          <a:stretch>
            <a:fillRect/>
          </a:stretch>
        </p:blipFill>
        <p:spPr bwMode="auto">
          <a:xfrm>
            <a:off x="4427984" y="3955731"/>
            <a:ext cx="4501478" cy="14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7092280" y="6434138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Antus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 et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al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.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Lung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,</a:t>
            </a:r>
            <a:r>
              <a:rPr lang="en-US" sz="1400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201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5</a:t>
            </a:r>
            <a:endParaRPr lang="en-US" sz="14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27584" y="5157192"/>
            <a:ext cx="3096344" cy="738664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  <a:latin typeface="+mj-lt"/>
                <a:sym typeface="Symbol"/>
              </a:rPr>
              <a:t>MDA levels in sputum, EBC and plasma were increased in patients with CF compared to healthy controls.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5076056" y="5642084"/>
            <a:ext cx="3168352" cy="52322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Sputum MDA can differentiate best between patients and healthy controls.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Inhaled corticosteroid (ICS) treatment</a:t>
            </a:r>
            <a:endParaRPr lang="en-US" sz="400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hu-HU"/>
          </a:p>
        </p:txBody>
      </p:sp>
      <p:pic>
        <p:nvPicPr>
          <p:cNvPr id="9" name="Picture 108" descr="C:\Users\user\Desktop\ICS+_-_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919" y="2257127"/>
            <a:ext cx="381828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7092280" y="6434138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Antus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 et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al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.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Lung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,</a:t>
            </a:r>
            <a:r>
              <a:rPr lang="en-US" sz="1400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201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5</a:t>
            </a:r>
            <a:endParaRPr lang="en-US" sz="14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707904" y="1836112"/>
            <a:ext cx="1842171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Regular ICS treatment </a:t>
            </a:r>
            <a:endParaRPr lang="en-US"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7704" y="5497487"/>
            <a:ext cx="5256584" cy="307777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Regular ICS treatment had no effect on MDA levels in CF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216247"/>
            <a:ext cx="9144000" cy="1052513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MDA in CF patients with different pulmonary dysfunction </a:t>
            </a:r>
            <a:endParaRPr lang="en-US" sz="400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3419872" y="1628800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53506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zövegdoboz 19"/>
          <p:cNvSpPr txBox="1"/>
          <p:nvPr/>
        </p:nvSpPr>
        <p:spPr>
          <a:xfrm>
            <a:off x="7092280" y="6434138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Antus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 et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al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.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Lung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,</a:t>
            </a:r>
            <a:r>
              <a:rPr lang="en-US" sz="1400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201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5</a:t>
            </a:r>
            <a:endParaRPr lang="en-US" sz="14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364088" y="2618328"/>
            <a:ext cx="3168352" cy="738664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  <a:latin typeface="+mj-lt"/>
                <a:sym typeface="Symbol"/>
              </a:rPr>
              <a:t>Patients with more impaired pulmonary function had elevated levels of MDA in sputum and EBC, but not plasma.</a:t>
            </a:r>
          </a:p>
        </p:txBody>
      </p:sp>
      <p:pic>
        <p:nvPicPr>
          <p:cNvPr id="3075" name="Picture 3" descr="C:\Users\user\Desktop\Correl_2_MDA_Sp_graph.jpg"/>
          <p:cNvPicPr>
            <a:picLocks noChangeAspect="1" noChangeArrowheads="1"/>
          </p:cNvPicPr>
          <p:nvPr/>
        </p:nvPicPr>
        <p:blipFill>
          <a:blip r:embed="rId3" cstate="print"/>
          <a:srcRect r="19922"/>
          <a:stretch>
            <a:fillRect/>
          </a:stretch>
        </p:blipFill>
        <p:spPr bwMode="auto">
          <a:xfrm>
            <a:off x="323528" y="4221088"/>
            <a:ext cx="2431333" cy="1728192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/>
        </p:nvSpPr>
        <p:spPr>
          <a:xfrm>
            <a:off x="951786" y="3777393"/>
            <a:ext cx="1149545" cy="307777"/>
          </a:xfrm>
          <a:prstGeom prst="rect">
            <a:avLst/>
          </a:prstGeom>
          <a:solidFill>
            <a:srgbClr val="CCEDB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 b="1" dirty="0" smtClean="0">
                <a:latin typeface="+mj-lt"/>
              </a:rPr>
              <a:t>CRP and ESR </a:t>
            </a:r>
            <a:endParaRPr lang="hu-HU" sz="1400" b="1" dirty="0">
              <a:latin typeface="+mj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024214" y="3777393"/>
            <a:ext cx="2248052" cy="307777"/>
          </a:xfrm>
          <a:prstGeom prst="rect">
            <a:avLst/>
          </a:prstGeom>
          <a:solidFill>
            <a:srgbClr val="CCEDB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 b="1" dirty="0" smtClean="0">
                <a:latin typeface="+mj-lt"/>
              </a:rPr>
              <a:t>NE/</a:t>
            </a:r>
            <a:r>
              <a:rPr lang="hu-HU" sz="1400" b="1" dirty="0" smtClean="0">
                <a:latin typeface="+mj-lt"/>
                <a:sym typeface="Symbol"/>
              </a:rPr>
              <a:t></a:t>
            </a:r>
            <a:r>
              <a:rPr lang="hu-HU" sz="1400" b="1" baseline="-25000" dirty="0" smtClean="0">
                <a:latin typeface="+mj-lt"/>
                <a:sym typeface="Symbol"/>
              </a:rPr>
              <a:t>1</a:t>
            </a:r>
            <a:r>
              <a:rPr lang="hu-HU" sz="1400" b="1" dirty="0" smtClean="0">
                <a:latin typeface="+mj-lt"/>
                <a:sym typeface="Symbol"/>
              </a:rPr>
              <a:t>-proteinase inhibitor</a:t>
            </a:r>
            <a:r>
              <a:rPr lang="hu-HU" sz="1400" b="1" dirty="0" smtClean="0">
                <a:latin typeface="+mj-lt"/>
              </a:rPr>
              <a:t> </a:t>
            </a:r>
            <a:endParaRPr lang="hu-HU" sz="1400" b="1" dirty="0">
              <a:latin typeface="+mj-lt"/>
            </a:endParaRPr>
          </a:p>
        </p:txBody>
      </p:sp>
      <p:pic>
        <p:nvPicPr>
          <p:cNvPr id="45058" name="Picture 2" descr="C:\Users\user\Desktop\Data_2_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3994" y="4137433"/>
            <a:ext cx="2972142" cy="2243895"/>
          </a:xfrm>
          <a:prstGeom prst="rect">
            <a:avLst/>
          </a:prstGeom>
          <a:noFill/>
        </p:spPr>
      </p:pic>
      <p:sp>
        <p:nvSpPr>
          <p:cNvPr id="22" name="Szövegdoboz 21"/>
          <p:cNvSpPr txBox="1"/>
          <p:nvPr/>
        </p:nvSpPr>
        <p:spPr>
          <a:xfrm>
            <a:off x="5508104" y="5013176"/>
            <a:ext cx="3096344" cy="52322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j-lt"/>
                <a:sym typeface="Symbol"/>
              </a:rPr>
              <a:t>MDA is a potential new airway marker of oxidative stress in CF.</a:t>
            </a:r>
          </a:p>
        </p:txBody>
      </p:sp>
      <p:sp>
        <p:nvSpPr>
          <p:cNvPr id="24" name="Téglalap 23"/>
          <p:cNvSpPr/>
          <p:nvPr/>
        </p:nvSpPr>
        <p:spPr>
          <a:xfrm>
            <a:off x="2607970" y="429309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611560" y="2564904"/>
            <a:ext cx="439248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felé nyíl 25"/>
          <p:cNvSpPr/>
          <p:nvPr/>
        </p:nvSpPr>
        <p:spPr>
          <a:xfrm>
            <a:off x="6876256" y="3573016"/>
            <a:ext cx="216024" cy="122413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220072" y="6433591"/>
            <a:ext cx="3888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Kelemen et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al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.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Eur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Respir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 J, 2012 (P1449,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abstract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)</a:t>
            </a:r>
          </a:p>
        </p:txBody>
      </p:sp>
      <p:sp>
        <p:nvSpPr>
          <p:cNvPr id="46" name="Rectangle 4"/>
          <p:cNvSpPr txBox="1">
            <a:spLocks noChangeArrowheads="1"/>
          </p:cNvSpPr>
          <p:nvPr/>
        </p:nvSpPr>
        <p:spPr>
          <a:xfrm>
            <a:off x="0" y="116632"/>
            <a:ext cx="9144000" cy="1152128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Detection of anti-Pa antibodies in</a:t>
            </a:r>
          </a:p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sputum of CF patients: a pilot study</a:t>
            </a:r>
          </a:p>
        </p:txBody>
      </p:sp>
      <p:pic>
        <p:nvPicPr>
          <p:cNvPr id="4097" name="Picture 1" descr="F:\Users\Balazs\Lung\CF Pseudomonas\Pseudomonas IgG.jpg"/>
          <p:cNvPicPr>
            <a:picLocks noChangeAspect="1" noChangeArrowheads="1"/>
          </p:cNvPicPr>
          <p:nvPr/>
        </p:nvPicPr>
        <p:blipFill>
          <a:blip r:embed="rId2" cstate="print"/>
          <a:srcRect l="22378" t="1800" r="28623" b="24306"/>
          <a:stretch>
            <a:fillRect/>
          </a:stretch>
        </p:blipFill>
        <p:spPr bwMode="auto">
          <a:xfrm>
            <a:off x="4716016" y="1460393"/>
            <a:ext cx="3744416" cy="3192743"/>
          </a:xfrm>
          <a:prstGeom prst="rect">
            <a:avLst/>
          </a:prstGeom>
          <a:noFill/>
        </p:spPr>
      </p:pic>
      <p:pic>
        <p:nvPicPr>
          <p:cNvPr id="4098" name="Picture 2" descr="F:\Users\Balazs\Lung\CF Pseudomonas\Pseudomonas IgA.jpg"/>
          <p:cNvPicPr>
            <a:picLocks noChangeAspect="1" noChangeArrowheads="1"/>
          </p:cNvPicPr>
          <p:nvPr/>
        </p:nvPicPr>
        <p:blipFill>
          <a:blip r:embed="rId3" cstate="print"/>
          <a:srcRect l="2827" t="3443" r="9422" b="4591"/>
          <a:stretch>
            <a:fillRect/>
          </a:stretch>
        </p:blipFill>
        <p:spPr bwMode="auto">
          <a:xfrm>
            <a:off x="611560" y="1484784"/>
            <a:ext cx="3610171" cy="3178844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/>
        </p:nvSpPr>
        <p:spPr>
          <a:xfrm>
            <a:off x="4716016" y="4797152"/>
            <a:ext cx="4104456" cy="1384995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Sputum anti-Pa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IgA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antibody levels are el</a:t>
            </a:r>
            <a:r>
              <a:rPr lang="hu-HU" sz="1400" dirty="0" smtClean="0">
                <a:solidFill>
                  <a:schemeClr val="bg1"/>
                </a:solidFill>
                <a:latin typeface="+mj-lt"/>
              </a:rPr>
              <a:t>e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vated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in patients with P.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aeruginosa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infection, and the sensitivity of the assay is even greater in sputum than in plasma raising the possibility that sputum could be material of choice for early detection of P.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aeruginosa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infection.</a:t>
            </a:r>
            <a:endParaRPr lang="en-US" sz="1400" dirty="0" smtClean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4099" name="Picture 3" descr="C:\Users\user\Desktop\Correalation.jpg"/>
          <p:cNvPicPr>
            <a:picLocks noChangeAspect="1" noChangeArrowheads="1"/>
          </p:cNvPicPr>
          <p:nvPr/>
        </p:nvPicPr>
        <p:blipFill>
          <a:blip r:embed="rId4" cstate="print"/>
          <a:srcRect l="2828" t="6757" r="8484" b="4054"/>
          <a:stretch>
            <a:fillRect/>
          </a:stretch>
        </p:blipFill>
        <p:spPr bwMode="auto">
          <a:xfrm>
            <a:off x="825962" y="4797657"/>
            <a:ext cx="2809934" cy="1970753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2041985" y="6567155"/>
            <a:ext cx="86433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Sputum </a:t>
            </a:r>
            <a:r>
              <a:rPr lang="en-US" sz="1100" b="1" dirty="0" err="1" smtClean="0">
                <a:latin typeface="+mj-lt"/>
              </a:rPr>
              <a:t>IgA</a:t>
            </a:r>
            <a:endParaRPr lang="en-US" sz="1100" b="1" dirty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 rot="16200000">
            <a:off x="528403" y="5462438"/>
            <a:ext cx="78418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smtClean="0">
                <a:latin typeface="+mj-lt"/>
              </a:rPr>
              <a:t>Serum IgA</a:t>
            </a:r>
            <a:endParaRPr lang="en-US" sz="1100" b="1">
              <a:latin typeface="+mj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691680" y="4463534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Sputum</a:t>
            </a:r>
            <a:endParaRPr lang="en-US" sz="1100" b="1" dirty="0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131840" y="4463534"/>
            <a:ext cx="648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S</a:t>
            </a:r>
            <a:r>
              <a:rPr lang="hu-HU" sz="1100" b="1" dirty="0" err="1" smtClean="0">
                <a:latin typeface="+mj-lt"/>
              </a:rPr>
              <a:t>erum</a:t>
            </a:r>
            <a:endParaRPr lang="en-US" sz="1100" b="1" dirty="0">
              <a:latin typeface="+mj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868144" y="4437112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Sputum</a:t>
            </a:r>
            <a:endParaRPr lang="en-US" sz="1100" b="1" dirty="0">
              <a:latin typeface="+mj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308304" y="4437112"/>
            <a:ext cx="6480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S</a:t>
            </a:r>
            <a:r>
              <a:rPr lang="hu-HU" sz="1100" b="1" dirty="0" err="1" smtClean="0">
                <a:latin typeface="+mj-lt"/>
              </a:rPr>
              <a:t>erum</a:t>
            </a:r>
            <a:endParaRPr lang="en-US" sz="1100" b="1" dirty="0">
              <a:latin typeface="+mj-lt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259632" y="2636912"/>
            <a:ext cx="43204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0" y="404664"/>
            <a:ext cx="9144000" cy="648072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Summary</a:t>
            </a:r>
            <a:endParaRPr lang="en-US" sz="400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3568" y="1862822"/>
            <a:ext cx="7776864" cy="28623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00CC"/>
              </a:buClr>
            </a:pPr>
            <a:endParaRPr lang="en-US" sz="2000" dirty="0">
              <a:latin typeface="+mj-lt"/>
            </a:endParaRPr>
          </a:p>
          <a:p>
            <a:pPr marL="457200" indent="-457200" algn="just">
              <a:buClr>
                <a:srgbClr val="0000CC"/>
              </a:buClr>
              <a:buFont typeface="Arial" charset="0"/>
              <a:buChar char="•"/>
            </a:pPr>
            <a:r>
              <a:rPr lang="en-US" sz="2000" dirty="0" smtClean="0">
                <a:latin typeface="+mj-lt"/>
              </a:rPr>
              <a:t>There are several studies in our Institute investigating various molecules and cellular mediators as possible pulmonary biomarkers in CF patients.</a:t>
            </a:r>
          </a:p>
          <a:p>
            <a:pPr marL="457200" indent="-457200" algn="just">
              <a:buClr>
                <a:srgbClr val="0000CC"/>
              </a:buClr>
            </a:pPr>
            <a:endParaRPr lang="hu-HU" sz="2000" dirty="0" smtClean="0">
              <a:latin typeface="+mj-lt"/>
            </a:endParaRPr>
          </a:p>
          <a:p>
            <a:pPr marL="457200" indent="-457200" algn="just">
              <a:buClr>
                <a:srgbClr val="0000CC"/>
              </a:buClr>
            </a:pPr>
            <a:endParaRPr lang="en-US" sz="2000" dirty="0">
              <a:latin typeface="+mj-lt"/>
            </a:endParaRPr>
          </a:p>
          <a:p>
            <a:pPr marL="457200" indent="-457200" algn="just">
              <a:buClr>
                <a:srgbClr val="0000CC"/>
              </a:buClr>
              <a:buFont typeface="Arial" charset="0"/>
              <a:buChar char="•"/>
            </a:pPr>
            <a:r>
              <a:rPr lang="en-US" sz="2000" dirty="0" smtClean="0">
                <a:latin typeface="+mj-lt"/>
              </a:rPr>
              <a:t>Research in our Institute contributes to a better understanding of CF lung disease, and represents an important part of the mission of our Institute.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Users\Balazs\Lung\Laborképek\labor7[1] 1.jpg"/>
          <p:cNvPicPr>
            <a:picLocks noChangeAspect="1" noChangeArrowheads="1"/>
          </p:cNvPicPr>
          <p:nvPr/>
        </p:nvPicPr>
        <p:blipFill>
          <a:blip r:embed="rId2" cstate="print"/>
          <a:srcRect l="6033" t="7607" r="6033"/>
          <a:stretch>
            <a:fillRect/>
          </a:stretch>
        </p:blipFill>
        <p:spPr bwMode="auto">
          <a:xfrm>
            <a:off x="468313" y="1452563"/>
            <a:ext cx="38433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464051" y="1412875"/>
            <a:ext cx="3996382" cy="33547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0000CC"/>
              </a:buClr>
              <a:defRPr/>
            </a:pPr>
            <a:r>
              <a:rPr lang="en-US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sz="1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Koranyi</a:t>
            </a:r>
            <a:r>
              <a:rPr lang="en-US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Institute of </a:t>
            </a:r>
            <a:r>
              <a:rPr lang="en-US" sz="1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Pulmonology</a:t>
            </a:r>
            <a:endParaRPr lang="en-US" sz="1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>
                <a:solidFill>
                  <a:srgbClr val="0000CC"/>
                </a:solidFill>
              </a:rPr>
              <a:t>Department of </a:t>
            </a:r>
            <a:r>
              <a:rPr lang="en-US" sz="1400" dirty="0" err="1">
                <a:solidFill>
                  <a:srgbClr val="0000CC"/>
                </a:solidFill>
              </a:rPr>
              <a:t>Pathophysiology</a:t>
            </a:r>
            <a:endParaRPr lang="en-US" sz="1400" dirty="0">
              <a:solidFill>
                <a:srgbClr val="0000CC"/>
              </a:solidFill>
            </a:endParaRPr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 smtClean="0"/>
              <a:t>   Dr</a:t>
            </a:r>
            <a:r>
              <a:rPr lang="en-US" sz="1400" dirty="0"/>
              <a:t>. </a:t>
            </a:r>
            <a:r>
              <a:rPr lang="en-US" sz="1400" dirty="0" err="1"/>
              <a:t>Imre</a:t>
            </a:r>
            <a:r>
              <a:rPr lang="en-US" sz="1400" dirty="0"/>
              <a:t> </a:t>
            </a:r>
            <a:r>
              <a:rPr lang="en-US" sz="1400" dirty="0" err="1"/>
              <a:t>Barta</a:t>
            </a:r>
            <a:endParaRPr lang="en-US" sz="1400" dirty="0"/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 smtClean="0"/>
              <a:t>   Dr</a:t>
            </a:r>
            <a:r>
              <a:rPr lang="en-US" sz="1400" dirty="0"/>
              <a:t>. </a:t>
            </a:r>
            <a:r>
              <a:rPr lang="en-US" sz="1400" dirty="0" err="1"/>
              <a:t>Csilla</a:t>
            </a:r>
            <a:r>
              <a:rPr lang="en-US" sz="1400" dirty="0"/>
              <a:t> </a:t>
            </a:r>
            <a:r>
              <a:rPr lang="en-US" sz="1400" dirty="0" err="1"/>
              <a:t>Páska</a:t>
            </a:r>
            <a:endParaRPr lang="en-US" sz="1400" dirty="0"/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 smtClean="0"/>
              <a:t>   </a:t>
            </a:r>
            <a:r>
              <a:rPr lang="en-US" sz="1400" dirty="0" err="1" smtClean="0"/>
              <a:t>Orsolya</a:t>
            </a:r>
            <a:r>
              <a:rPr lang="en-US" sz="1400" dirty="0" smtClean="0"/>
              <a:t> </a:t>
            </a:r>
            <a:r>
              <a:rPr lang="en-US" sz="1400" dirty="0" err="1" smtClean="0"/>
              <a:t>Drozdovszky</a:t>
            </a:r>
            <a:endParaRPr lang="en-US" sz="1400" dirty="0" smtClean="0"/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 smtClean="0"/>
              <a:t>   </a:t>
            </a:r>
            <a:r>
              <a:rPr lang="en-US" sz="1400" dirty="0" err="1" smtClean="0"/>
              <a:t>Mária</a:t>
            </a:r>
            <a:r>
              <a:rPr lang="en-US" sz="1400" dirty="0" smtClean="0"/>
              <a:t> </a:t>
            </a:r>
            <a:r>
              <a:rPr lang="en-US" sz="1400" dirty="0" err="1"/>
              <a:t>Mikoss</a:t>
            </a:r>
            <a:endParaRPr lang="en-US" sz="1400" dirty="0"/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 smtClean="0"/>
              <a:t>   </a:t>
            </a:r>
            <a:r>
              <a:rPr lang="en-US" sz="1400" dirty="0" err="1" smtClean="0"/>
              <a:t>Mária</a:t>
            </a:r>
            <a:r>
              <a:rPr lang="en-US" sz="1400" dirty="0" smtClean="0"/>
              <a:t> </a:t>
            </a:r>
            <a:r>
              <a:rPr lang="en-US" sz="1400" dirty="0" err="1" smtClean="0"/>
              <a:t>Hernádi</a:t>
            </a:r>
            <a:endParaRPr lang="en-US" sz="1400" dirty="0" smtClean="0">
              <a:solidFill>
                <a:srgbClr val="0000CC"/>
              </a:solidFill>
            </a:endParaRPr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 smtClean="0">
                <a:solidFill>
                  <a:srgbClr val="0000CC"/>
                </a:solidFill>
              </a:rPr>
              <a:t>Department </a:t>
            </a:r>
            <a:r>
              <a:rPr lang="en-US" sz="1400" dirty="0">
                <a:solidFill>
                  <a:srgbClr val="0000CC"/>
                </a:solidFill>
              </a:rPr>
              <a:t>of </a:t>
            </a:r>
            <a:r>
              <a:rPr lang="en-US" sz="1400" dirty="0" smtClean="0">
                <a:solidFill>
                  <a:srgbClr val="0000CC"/>
                </a:solidFill>
              </a:rPr>
              <a:t>Pathology</a:t>
            </a:r>
            <a:endParaRPr lang="en-US" sz="1400" dirty="0">
              <a:solidFill>
                <a:srgbClr val="0000CC"/>
              </a:solidFill>
            </a:endParaRPr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 smtClean="0"/>
              <a:t>   Gabriella </a:t>
            </a:r>
            <a:r>
              <a:rPr lang="en-US" sz="1400" dirty="0" err="1" smtClean="0"/>
              <a:t>Hárnási</a:t>
            </a:r>
            <a:endParaRPr lang="en-US" sz="1400" dirty="0" smtClean="0">
              <a:solidFill>
                <a:srgbClr val="0000CC"/>
              </a:solidFill>
            </a:endParaRPr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 smtClean="0">
                <a:solidFill>
                  <a:srgbClr val="0000CC"/>
                </a:solidFill>
              </a:rPr>
              <a:t>Department </a:t>
            </a:r>
            <a:r>
              <a:rPr lang="en-US" sz="1400" dirty="0">
                <a:solidFill>
                  <a:srgbClr val="0000CC"/>
                </a:solidFill>
              </a:rPr>
              <a:t>of </a:t>
            </a:r>
            <a:r>
              <a:rPr lang="en-US" sz="1400" dirty="0" err="1" smtClean="0">
                <a:solidFill>
                  <a:srgbClr val="0000CC"/>
                </a:solidFill>
              </a:rPr>
              <a:t>Pulmonology</a:t>
            </a:r>
            <a:endParaRPr lang="en-US" sz="1400" dirty="0" smtClean="0"/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 smtClean="0"/>
              <a:t>   Dr</a:t>
            </a:r>
            <a:r>
              <a:rPr lang="en-US" sz="1400" dirty="0"/>
              <a:t>. </a:t>
            </a:r>
            <a:r>
              <a:rPr lang="en-US" sz="1400" dirty="0" err="1"/>
              <a:t>Szabolcs</a:t>
            </a:r>
            <a:r>
              <a:rPr lang="en-US" sz="1400" dirty="0"/>
              <a:t> </a:t>
            </a:r>
            <a:r>
              <a:rPr lang="en-US" sz="1400" dirty="0" err="1"/>
              <a:t>Sótér</a:t>
            </a:r>
            <a:endParaRPr lang="en-US" sz="1400" dirty="0"/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 smtClean="0"/>
              <a:t>   Dr. </a:t>
            </a:r>
            <a:r>
              <a:rPr lang="en-US" sz="1400" dirty="0" err="1" smtClean="0"/>
              <a:t>Krisztina</a:t>
            </a:r>
            <a:r>
              <a:rPr lang="en-US" sz="1400" dirty="0" smtClean="0"/>
              <a:t> </a:t>
            </a:r>
            <a:r>
              <a:rPr lang="en-US" sz="1400" dirty="0" err="1" smtClean="0"/>
              <a:t>Kelemen</a:t>
            </a:r>
            <a:endParaRPr lang="en-US" sz="1400" dirty="0" smtClean="0"/>
          </a:p>
          <a:p>
            <a:pPr marL="457200" indent="-457200">
              <a:buClr>
                <a:srgbClr val="0000CC"/>
              </a:buClr>
              <a:defRPr/>
            </a:pPr>
            <a:endParaRPr lang="en-US" sz="1400" dirty="0"/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/>
              <a:t>Prof. Dr. </a:t>
            </a:r>
            <a:r>
              <a:rPr lang="en-US" sz="1400" dirty="0" err="1"/>
              <a:t>Ildikó</a:t>
            </a:r>
            <a:r>
              <a:rPr lang="en-US" sz="1400" dirty="0"/>
              <a:t> </a:t>
            </a:r>
            <a:r>
              <a:rPr lang="en-US" sz="1400" dirty="0" err="1"/>
              <a:t>Horváth</a:t>
            </a:r>
            <a:endParaRPr lang="en-US" sz="1400" dirty="0"/>
          </a:p>
          <a:p>
            <a:pPr marL="457200" indent="-457200">
              <a:buClr>
                <a:srgbClr val="0000CC"/>
              </a:buClr>
              <a:defRPr/>
            </a:pPr>
            <a:r>
              <a:rPr lang="en-US" sz="1400" dirty="0"/>
              <a:t>Dr. </a:t>
            </a:r>
            <a:r>
              <a:rPr lang="en-US" sz="1400" dirty="0" err="1"/>
              <a:t>Eszter</a:t>
            </a:r>
            <a:r>
              <a:rPr lang="en-US" sz="1400" dirty="0"/>
              <a:t> </a:t>
            </a:r>
            <a:r>
              <a:rPr lang="en-US" sz="1400" dirty="0" err="1"/>
              <a:t>Csiszér</a:t>
            </a:r>
            <a:endParaRPr lang="en-US" sz="1400" dirty="0"/>
          </a:p>
        </p:txBody>
      </p:sp>
      <p:pic>
        <p:nvPicPr>
          <p:cNvPr id="5" name="Picture 6" descr="C:\Users\user\Desktop\O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13375"/>
            <a:ext cx="1584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user\Desktop\tudogy_logo_k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53006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user\Desktop\10353160-raybiotech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564188"/>
            <a:ext cx="23050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Users\user\Desktop\able_jas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0375" y="5518150"/>
            <a:ext cx="15986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404664"/>
            <a:ext cx="9144000" cy="648072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sz="400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1475656" y="3789040"/>
            <a:ext cx="1800200" cy="21602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 sz="1400">
              <a:latin typeface="+mj-lt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6228184" y="4941168"/>
            <a:ext cx="1368152" cy="1008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 sz="1400">
              <a:latin typeface="+mj-lt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827584" y="3645024"/>
            <a:ext cx="2376264" cy="23042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 sz="1400">
              <a:latin typeface="+mj-lt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1043608" y="4293096"/>
            <a:ext cx="1944216" cy="16561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 sz="1400">
              <a:latin typeface="+mj-lt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1331640" y="5085184"/>
            <a:ext cx="1584176" cy="9361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 sz="1400">
              <a:latin typeface="+mj-lt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288255"/>
            <a:ext cx="9144000" cy="692473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Chronic airway inflammation in CF</a:t>
            </a:r>
          </a:p>
        </p:txBody>
      </p:sp>
      <p:pic>
        <p:nvPicPr>
          <p:cNvPr id="35841" name="Picture 1" descr="C:\Users\user\Desktop\scienc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615707" cy="3570415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516216" y="6434138"/>
            <a:ext cx="252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smtClean="0">
                <a:solidFill>
                  <a:srgbClr val="0000CC"/>
                </a:solidFill>
                <a:latin typeface="+mj-lt"/>
              </a:rPr>
              <a:t>Cantin et al. J Cyst Fibros,</a:t>
            </a:r>
            <a:r>
              <a:rPr lang="en-US" sz="1400" i="1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400" smtClean="0">
                <a:solidFill>
                  <a:srgbClr val="0000CC"/>
                </a:solidFill>
                <a:latin typeface="+mj-lt"/>
              </a:rPr>
              <a:t>2015</a:t>
            </a:r>
            <a:endParaRPr lang="en-US" sz="140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496" y="1722874"/>
            <a:ext cx="16530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smtClean="0">
                <a:latin typeface="+mj-lt"/>
              </a:rPr>
              <a:t>Mucus layer</a:t>
            </a:r>
          </a:p>
          <a:p>
            <a:pPr algn="ctr"/>
            <a:endParaRPr lang="en-US" sz="1000" b="1" smtClean="0">
              <a:latin typeface="+mj-lt"/>
            </a:endParaRPr>
          </a:p>
          <a:p>
            <a:pPr algn="ctr"/>
            <a:r>
              <a:rPr lang="en-US" sz="1000" b="1" smtClean="0">
                <a:latin typeface="+mj-lt"/>
              </a:rPr>
              <a:t>Periciliary liquid layer (PCL) </a:t>
            </a:r>
            <a:endParaRPr lang="en-US" sz="1000" b="1">
              <a:latin typeface="+mj-lt"/>
            </a:endParaRPr>
          </a:p>
        </p:txBody>
      </p:sp>
      <p:sp>
        <p:nvSpPr>
          <p:cNvPr id="7" name="Jobb oldali kapcsos zárójel 6"/>
          <p:cNvSpPr/>
          <p:nvPr/>
        </p:nvSpPr>
        <p:spPr>
          <a:xfrm>
            <a:off x="7452320" y="1628800"/>
            <a:ext cx="72008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zövegdoboz 7"/>
          <p:cNvSpPr txBox="1"/>
          <p:nvPr/>
        </p:nvSpPr>
        <p:spPr>
          <a:xfrm>
            <a:off x="7632707" y="1844824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smtClean="0">
                <a:latin typeface="+mj-lt"/>
              </a:rPr>
              <a:t>Airway surface</a:t>
            </a:r>
          </a:p>
          <a:p>
            <a:pPr algn="ctr"/>
            <a:r>
              <a:rPr lang="en-US" sz="1000" b="1" smtClean="0">
                <a:latin typeface="+mj-lt"/>
              </a:rPr>
              <a:t>liquid (ASL)</a:t>
            </a:r>
            <a:endParaRPr lang="en-US" sz="1000" b="1"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0950" y="3049796"/>
            <a:ext cx="106997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ASL</a:t>
            </a:r>
          </a:p>
          <a:p>
            <a:pPr algn="ctr"/>
            <a:r>
              <a:rPr lang="en-US" sz="1400" smtClean="0">
                <a:latin typeface="+mj-lt"/>
              </a:rPr>
              <a:t>dehydration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11560" y="3913311"/>
            <a:ext cx="841897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j-lt"/>
              </a:rPr>
              <a:t>ASL pH </a:t>
            </a:r>
            <a:r>
              <a:rPr lang="en-US" sz="1400" smtClean="0">
                <a:latin typeface="+mj-lt"/>
                <a:sym typeface="Symbol"/>
              </a:rPr>
              <a:t></a:t>
            </a:r>
            <a:endParaRPr lang="en-US" sz="1400">
              <a:latin typeface="+mj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896774" y="6021288"/>
            <a:ext cx="3408049" cy="646331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Anti-bacterial defense</a:t>
            </a:r>
            <a:r>
              <a:rPr lang="hu-HU" b="1" dirty="0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j-lt"/>
                <a:sym typeface="Symbol"/>
              </a:rPr>
              <a:t></a:t>
            </a:r>
          </a:p>
          <a:p>
            <a:pPr algn="ctr"/>
            <a:r>
              <a:rPr lang="en-US" b="1" dirty="0" err="1" smtClean="0">
                <a:solidFill>
                  <a:schemeClr val="bg1"/>
                </a:solidFill>
                <a:latin typeface="+mj-lt"/>
                <a:sym typeface="Symbol"/>
              </a:rPr>
              <a:t>Neutrophilic</a:t>
            </a:r>
            <a:r>
              <a:rPr lang="en-US" b="1" dirty="0" smtClean="0">
                <a:solidFill>
                  <a:schemeClr val="bg1"/>
                </a:solidFill>
                <a:latin typeface="+mj-lt"/>
                <a:sym typeface="Symbol"/>
              </a:rPr>
              <a:t> airway inflammation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40825" y="4500409"/>
            <a:ext cx="1252907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„Sticky” mucin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10692" y="5426060"/>
            <a:ext cx="196034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+mj-lt"/>
              </a:rPr>
              <a:t>Lipid abnormalities</a:t>
            </a:r>
          </a:p>
          <a:p>
            <a:pPr algn="ctr"/>
            <a:r>
              <a:rPr lang="en-US" sz="1400" smtClean="0">
                <a:solidFill>
                  <a:schemeClr val="bg1"/>
                </a:solidFill>
                <a:latin typeface="+mj-lt"/>
              </a:rPr>
              <a:t>(ceramide 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</a:t>
            </a:r>
            <a:r>
              <a:rPr lang="en-US" sz="1400" smtClean="0">
                <a:solidFill>
                  <a:schemeClr val="bg1"/>
                </a:solidFill>
                <a:latin typeface="+mj-lt"/>
              </a:rPr>
              <a:t>, AA/DHA 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)</a:t>
            </a:r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658961" y="3284984"/>
            <a:ext cx="2377535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smtClean="0">
                <a:latin typeface="+mj-lt"/>
              </a:rPr>
              <a:t>Immun dysfunctions:</a:t>
            </a:r>
          </a:p>
          <a:p>
            <a:pPr>
              <a:buClr>
                <a:srgbClr val="0000CC"/>
              </a:buClr>
              <a:buFont typeface="Arial" pitchFamily="34" charset="0"/>
              <a:buChar char="•"/>
            </a:pPr>
            <a:r>
              <a:rPr lang="en-US" sz="1400" smtClean="0">
                <a:latin typeface="+mj-lt"/>
              </a:rPr>
              <a:t> NO synthesis </a:t>
            </a:r>
            <a:r>
              <a:rPr lang="en-US" sz="1400" smtClean="0">
                <a:latin typeface="+mj-lt"/>
                <a:sym typeface="Symbol"/>
              </a:rPr>
              <a:t></a:t>
            </a:r>
          </a:p>
          <a:p>
            <a:pPr>
              <a:buClr>
                <a:srgbClr val="0000CC"/>
              </a:buClr>
              <a:buFont typeface="Arial" pitchFamily="34" charset="0"/>
              <a:buChar char="•"/>
            </a:pPr>
            <a:r>
              <a:rPr lang="en-US" sz="1400" smtClean="0">
                <a:latin typeface="+mj-lt"/>
                <a:sym typeface="Symbol"/>
              </a:rPr>
              <a:t> NFB activation</a:t>
            </a:r>
          </a:p>
          <a:p>
            <a:pPr>
              <a:buClr>
                <a:srgbClr val="0000CC"/>
              </a:buClr>
              <a:buFont typeface="Arial" pitchFamily="34" charset="0"/>
              <a:buChar char="•"/>
            </a:pPr>
            <a:r>
              <a:rPr lang="en-US" sz="1400" smtClean="0">
                <a:latin typeface="+mj-lt"/>
                <a:sym typeface="Symbol"/>
              </a:rPr>
              <a:t> Nrf2 signaling </a:t>
            </a:r>
          </a:p>
          <a:p>
            <a:pPr>
              <a:buClr>
                <a:srgbClr val="0000CC"/>
              </a:buClr>
              <a:buFont typeface="Arial" pitchFamily="34" charset="0"/>
              <a:buChar char="•"/>
            </a:pPr>
            <a:r>
              <a:rPr lang="en-US" sz="1400" smtClean="0">
                <a:latin typeface="+mj-lt"/>
                <a:sym typeface="Symbol"/>
              </a:rPr>
              <a:t> Glutathione </a:t>
            </a:r>
          </a:p>
          <a:p>
            <a:pPr>
              <a:buClr>
                <a:srgbClr val="0000CC"/>
              </a:buClr>
              <a:buFont typeface="Arial" pitchFamily="34" charset="0"/>
              <a:buChar char="•"/>
            </a:pPr>
            <a:r>
              <a:rPr lang="en-US" sz="1400" smtClean="0">
                <a:latin typeface="+mj-lt"/>
                <a:sym typeface="Symbol"/>
              </a:rPr>
              <a:t> Neutrophil chemotaxis  </a:t>
            </a:r>
            <a:endParaRPr lang="en-US" sz="1400">
              <a:latin typeface="+mj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472261" y="5210616"/>
            <a:ext cx="2332690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smtClean="0">
                <a:latin typeface="+mj-lt"/>
              </a:rPr>
              <a:t>Immune cell defects:</a:t>
            </a:r>
          </a:p>
          <a:p>
            <a:r>
              <a:rPr lang="en-US" sz="1400" smtClean="0">
                <a:latin typeface="+mj-lt"/>
              </a:rPr>
              <a:t>(due to CFTR deficiency)</a:t>
            </a:r>
          </a:p>
          <a:p>
            <a:r>
              <a:rPr lang="en-US" sz="1400" smtClean="0">
                <a:latin typeface="+mj-lt"/>
              </a:rPr>
              <a:t>Delayed phagocyta  functions</a:t>
            </a:r>
            <a:endParaRPr lang="en-US" sz="1400">
              <a:latin typeface="+mj-lt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2051720" y="6021288"/>
            <a:ext cx="864096" cy="1440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 sz="1400">
              <a:latin typeface="+mj-lt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6300192" y="6021288"/>
            <a:ext cx="720080" cy="2160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 sz="1400">
              <a:latin typeface="+mj-lt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097245" y="3212976"/>
            <a:ext cx="75007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ASL</a:t>
            </a:r>
          </a:p>
          <a:p>
            <a:pPr algn="ctr"/>
            <a:r>
              <a:rPr lang="en-US" sz="1400" smtClean="0">
                <a:latin typeface="+mj-lt"/>
              </a:rPr>
              <a:t>hypoxia</a:t>
            </a:r>
            <a:endParaRPr lang="en-US" sz="1400">
              <a:latin typeface="+mj-lt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35496" y="2420888"/>
            <a:ext cx="165618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latin typeface="+mj-lt"/>
              </a:rPr>
              <a:t>Loss</a:t>
            </a:r>
            <a:r>
              <a:rPr lang="hu-HU" sz="1400" dirty="0" smtClean="0">
                <a:latin typeface="+mj-lt"/>
              </a:rPr>
              <a:t> of Cl</a:t>
            </a:r>
            <a:r>
              <a:rPr lang="hu-HU" sz="1400" baseline="30000" dirty="0" smtClean="0">
                <a:latin typeface="+mj-lt"/>
              </a:rPr>
              <a:t>-</a:t>
            </a:r>
            <a:r>
              <a:rPr lang="hu-HU" sz="1400" dirty="0" smtClean="0">
                <a:latin typeface="+mj-lt"/>
              </a:rPr>
              <a:t> and HCO</a:t>
            </a:r>
            <a:r>
              <a:rPr lang="hu-HU" sz="1400" baseline="-25000" dirty="0" smtClean="0">
                <a:latin typeface="+mj-lt"/>
              </a:rPr>
              <a:t>3</a:t>
            </a:r>
            <a:r>
              <a:rPr lang="hu-HU" sz="1400" baseline="30000" dirty="0" smtClean="0">
                <a:latin typeface="+mj-lt"/>
              </a:rPr>
              <a:t>-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secretion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332656"/>
            <a:ext cx="9144000" cy="720081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Oxidative stress in CF: role of neutrophils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588224" y="6434138"/>
            <a:ext cx="2448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Hartl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 et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al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.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J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Cyst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Fibros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, 2012</a:t>
            </a:r>
            <a:endParaRPr lang="en-US" sz="14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1484784"/>
            <a:ext cx="4248472" cy="22467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smtClean="0">
                <a:solidFill>
                  <a:schemeClr val="bg1"/>
                </a:solidFill>
                <a:latin typeface="+mj-lt"/>
              </a:rPr>
              <a:t>NEUTROPHIL GRANULOCYTES</a:t>
            </a:r>
          </a:p>
          <a:p>
            <a:pPr algn="just"/>
            <a:endParaRPr lang="en-US" sz="1400" b="1" u="sng" smtClean="0">
              <a:solidFill>
                <a:schemeClr val="bg1"/>
              </a:solidFill>
              <a:latin typeface="+mj-lt"/>
            </a:endParaRPr>
          </a:p>
          <a:p>
            <a:pPr algn="just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1400" smtClean="0">
                <a:solidFill>
                  <a:schemeClr val="bg1"/>
                </a:solidFill>
                <a:latin typeface="+mj-lt"/>
              </a:rPr>
              <a:t> ROS and RNI (O</a:t>
            </a:r>
            <a:r>
              <a:rPr lang="en-US" sz="1400" baseline="-2500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400" baseline="30000" smtClean="0">
                <a:solidFill>
                  <a:schemeClr val="bg1"/>
                </a:solidFill>
                <a:latin typeface="+mj-lt"/>
              </a:rPr>
              <a:t>•</a:t>
            </a:r>
            <a:r>
              <a:rPr lang="en-US" sz="1400" smtClean="0">
                <a:solidFill>
                  <a:schemeClr val="bg1"/>
                </a:solidFill>
                <a:latin typeface="+mj-lt"/>
              </a:rPr>
              <a:t>, OH</a:t>
            </a:r>
            <a:r>
              <a:rPr lang="en-US" sz="1400" baseline="30000" smtClean="0">
                <a:solidFill>
                  <a:schemeClr val="bg1"/>
                </a:solidFill>
                <a:latin typeface="+mj-lt"/>
              </a:rPr>
              <a:t>•</a:t>
            </a:r>
            <a:r>
              <a:rPr lang="en-US" sz="1400" smtClean="0">
                <a:solidFill>
                  <a:schemeClr val="bg1"/>
                </a:solidFill>
                <a:latin typeface="+mj-lt"/>
              </a:rPr>
              <a:t>, NO</a:t>
            </a:r>
            <a:r>
              <a:rPr lang="en-US" sz="1400" baseline="30000" smtClean="0">
                <a:solidFill>
                  <a:schemeClr val="bg1"/>
                </a:solidFill>
                <a:latin typeface="+mj-lt"/>
              </a:rPr>
              <a:t>•</a:t>
            </a:r>
            <a:r>
              <a:rPr lang="en-US" sz="140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 algn="just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1400" smtClean="0">
                <a:solidFill>
                  <a:schemeClr val="bg1"/>
                </a:solidFill>
                <a:latin typeface="+mj-lt"/>
              </a:rPr>
              <a:t> Serine proteases (neutrophil elasate, cathepsin G and S, proteinase-3, neutrophil serine protease-4, prolil endopeptidase)</a:t>
            </a:r>
          </a:p>
          <a:p>
            <a:pPr algn="just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1400" smtClean="0">
                <a:solidFill>
                  <a:schemeClr val="bg1"/>
                </a:solidFill>
                <a:latin typeface="+mj-lt"/>
              </a:rPr>
              <a:t> Matrix metalloporteinases (MMP-8, MMP-9, MMP-12)</a:t>
            </a:r>
          </a:p>
          <a:p>
            <a:pPr algn="just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1400" smtClean="0">
                <a:solidFill>
                  <a:schemeClr val="bg1"/>
                </a:solidFill>
                <a:latin typeface="+mj-lt"/>
              </a:rPr>
              <a:t> Calgranulins (S100A, S100A9, S100A12)</a:t>
            </a:r>
          </a:p>
          <a:p>
            <a:pPr algn="just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1400" smtClean="0">
                <a:solidFill>
                  <a:schemeClr val="bg1"/>
                </a:solidFill>
                <a:latin typeface="+mj-lt"/>
              </a:rPr>
              <a:t> Citokines/chemokines (IL-1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, IL-6, IL</a:t>
            </a:r>
            <a:r>
              <a:rPr lang="en-US" sz="1400" smtClean="0">
                <a:solidFill>
                  <a:schemeClr val="bg1"/>
                </a:solidFill>
                <a:latin typeface="+mj-lt"/>
              </a:rPr>
              <a:t>-8/CXCL8, TNF-</a:t>
            </a:r>
            <a:r>
              <a:rPr lang="en-US" sz="1400" smtClean="0">
                <a:solidFill>
                  <a:schemeClr val="bg1"/>
                </a:solidFill>
                <a:latin typeface="+mj-lt"/>
                <a:sym typeface="Symbol"/>
              </a:rPr>
              <a:t>, MCP-1, IP-10, RANTES, etc.)</a:t>
            </a:r>
            <a:r>
              <a:rPr lang="en-US" sz="140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5" name="Ellipszis 24"/>
          <p:cNvSpPr/>
          <p:nvPr/>
        </p:nvSpPr>
        <p:spPr>
          <a:xfrm>
            <a:off x="1115616" y="4437112"/>
            <a:ext cx="2808312" cy="792088"/>
          </a:xfrm>
          <a:prstGeom prst="ellipse">
            <a:avLst/>
          </a:prstGeom>
          <a:solidFill>
            <a:srgbClr val="FF66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+mj-lt"/>
            </a:endParaRPr>
          </a:p>
        </p:txBody>
      </p:sp>
      <p:sp>
        <p:nvSpPr>
          <p:cNvPr id="26" name="Szövegdoboz 7"/>
          <p:cNvSpPr txBox="1">
            <a:spLocks noChangeArrowheads="1"/>
          </p:cNvSpPr>
          <p:nvPr/>
        </p:nvSpPr>
        <p:spPr bwMode="auto">
          <a:xfrm>
            <a:off x="1649385" y="4653136"/>
            <a:ext cx="1914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>
                <a:latin typeface="+mj-lt"/>
                <a:cs typeface="+mn-cs"/>
              </a:rPr>
              <a:t>Oxidative stress</a:t>
            </a:r>
            <a:endParaRPr lang="en-US" b="1">
              <a:latin typeface="+mj-lt"/>
              <a:cs typeface="+mn-cs"/>
            </a:endParaRPr>
          </a:p>
        </p:txBody>
      </p:sp>
      <p:sp>
        <p:nvSpPr>
          <p:cNvPr id="29" name="Lefelé nyíl 28"/>
          <p:cNvSpPr/>
          <p:nvPr/>
        </p:nvSpPr>
        <p:spPr>
          <a:xfrm>
            <a:off x="2411760" y="3861048"/>
            <a:ext cx="144016" cy="46742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1" name="Picture 1" descr="C:\Users\user\Desktop\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407" y="1484784"/>
            <a:ext cx="4068057" cy="4392488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1520" y="6095037"/>
            <a:ext cx="2592288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ROS</a:t>
            </a:r>
            <a:r>
              <a:rPr kumimoji="0" lang="en-US" altLang="ja-JP" sz="12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: </a:t>
            </a:r>
            <a:r>
              <a:rPr lang="en-US" altLang="ja-JP" sz="1200" i="1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reactive oxigen species</a:t>
            </a:r>
            <a:endParaRPr kumimoji="0" lang="en-US" altLang="ja-JP" sz="120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RNI: </a:t>
            </a:r>
            <a:r>
              <a:rPr lang="en-US" altLang="ja-JP" sz="1200" i="1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reactive nitrogen intermediers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PGP:</a:t>
            </a:r>
            <a:r>
              <a:rPr lang="en-US" altLang="ja-JP" sz="1200" i="1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 proline-glycine-proline</a:t>
            </a:r>
            <a:endParaRPr kumimoji="0" lang="en-US" altLang="ja-JP" sz="120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355976" y="1556793"/>
            <a:ext cx="3744416" cy="19446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388094" y="1556792"/>
            <a:ext cx="3712298" cy="19389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00CC"/>
              </a:buClr>
              <a:buFont typeface="Arial" charset="0"/>
              <a:buChar char="•"/>
            </a:pPr>
            <a:r>
              <a:rPr lang="en-US" sz="2000" dirty="0" smtClean="0">
                <a:latin typeface="+mj-lt"/>
              </a:rPr>
              <a:t>chest X-ray, CT, MR</a:t>
            </a:r>
          </a:p>
          <a:p>
            <a:pPr marL="457200" indent="-457200" algn="just">
              <a:buClr>
                <a:srgbClr val="0000CC"/>
              </a:buClr>
              <a:buFont typeface="Arial" charset="0"/>
              <a:buChar char="•"/>
            </a:pPr>
            <a:r>
              <a:rPr lang="en-US" sz="2000" dirty="0" smtClean="0">
                <a:latin typeface="+mj-lt"/>
                <a:sym typeface="Symbol" pitchFamily="18" charset="2"/>
              </a:rPr>
              <a:t>routine laboratory chemistry</a:t>
            </a:r>
          </a:p>
          <a:p>
            <a:pPr marL="457200" indent="-457200" algn="just">
              <a:buClr>
                <a:srgbClr val="0000CC"/>
              </a:buClr>
              <a:buFont typeface="Arial" charset="0"/>
              <a:buChar char="•"/>
            </a:pPr>
            <a:r>
              <a:rPr lang="en-US" sz="2000" dirty="0" smtClean="0">
                <a:latin typeface="+mj-lt"/>
                <a:sym typeface="Symbol" pitchFamily="18" charset="2"/>
              </a:rPr>
              <a:t>blood gases</a:t>
            </a:r>
          </a:p>
          <a:p>
            <a:pPr marL="457200" indent="-457200" algn="just">
              <a:buClr>
                <a:srgbClr val="0000CC"/>
              </a:buClr>
              <a:buFont typeface="Arial" charset="0"/>
              <a:buChar char="•"/>
            </a:pPr>
            <a:r>
              <a:rPr lang="en-US" sz="2000" dirty="0" err="1" smtClean="0">
                <a:latin typeface="+mj-lt"/>
                <a:sym typeface="Symbol" pitchFamily="18" charset="2"/>
              </a:rPr>
              <a:t>spirometry</a:t>
            </a:r>
            <a:endParaRPr lang="en-US" sz="2000" dirty="0" smtClean="0">
              <a:latin typeface="+mj-lt"/>
              <a:sym typeface="Symbol" pitchFamily="18" charset="2"/>
            </a:endParaRPr>
          </a:p>
          <a:p>
            <a:pPr marL="457200" indent="-457200" algn="just">
              <a:buClr>
                <a:srgbClr val="0000CC"/>
              </a:buClr>
              <a:buFont typeface="Arial" charset="0"/>
              <a:buChar char="•"/>
            </a:pPr>
            <a:r>
              <a:rPr lang="en-US" sz="2000" dirty="0" err="1" smtClean="0">
                <a:latin typeface="+mj-lt"/>
              </a:rPr>
              <a:t>plethysmography</a:t>
            </a:r>
            <a:endParaRPr lang="en-US" sz="2000" dirty="0" smtClean="0">
              <a:latin typeface="+mj-lt"/>
              <a:sym typeface="Symbol" pitchFamily="18" charset="2"/>
            </a:endParaRPr>
          </a:p>
          <a:p>
            <a:pPr marL="457200" indent="-457200" algn="just">
              <a:buClr>
                <a:srgbClr val="0000CC"/>
              </a:buClr>
              <a:buFont typeface="Arial" charset="0"/>
              <a:buChar char="•"/>
            </a:pPr>
            <a:r>
              <a:rPr lang="en-US" sz="2000" dirty="0" smtClean="0">
                <a:latin typeface="+mj-lt"/>
                <a:sym typeface="Symbol" pitchFamily="18" charset="2"/>
              </a:rPr>
              <a:t>…</a:t>
            </a:r>
            <a:endParaRPr lang="en-US" sz="2000" dirty="0">
              <a:latin typeface="+mj-lt"/>
              <a:sym typeface="Symbol" pitchFamily="18" charset="2"/>
            </a:endParaRPr>
          </a:p>
        </p:txBody>
      </p:sp>
      <p:sp>
        <p:nvSpPr>
          <p:cNvPr id="5127" name="Szövegdoboz 6"/>
          <p:cNvSpPr txBox="1">
            <a:spLocks noChangeArrowheads="1"/>
          </p:cNvSpPr>
          <p:nvPr/>
        </p:nvSpPr>
        <p:spPr bwMode="auto">
          <a:xfrm>
            <a:off x="1595015" y="2204864"/>
            <a:ext cx="150810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smtClean="0">
                <a:latin typeface="+mj-lt"/>
              </a:rPr>
              <a:t>Not useful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</p:spPr>
        <p:txBody>
          <a:bodyPr vert="horz" lIns="90488" tIns="44450" rIns="90488" bIns="4445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How to measure airway inflammation and oxidative stress?</a:t>
            </a:r>
            <a:endParaRPr kumimoji="0" lang="en-US" sz="4000" b="0" u="none" strike="noStrike" kern="1200" cap="none" spc="0" normalizeH="0" baseline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3496440" y="2452686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7"/>
          <p:cNvSpPr txBox="1">
            <a:spLocks noChangeArrowheads="1"/>
          </p:cNvSpPr>
          <p:nvPr/>
        </p:nvSpPr>
        <p:spPr bwMode="auto">
          <a:xfrm>
            <a:off x="4759881" y="5805264"/>
            <a:ext cx="308648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smtClean="0">
                <a:latin typeface="+mj-lt"/>
              </a:rPr>
              <a:t>Pulmonary biomarkers</a:t>
            </a:r>
            <a:endParaRPr lang="en-US" sz="2400" b="1">
              <a:latin typeface="+mj-lt"/>
            </a:endParaRPr>
          </a:p>
        </p:txBody>
      </p:sp>
      <p:sp>
        <p:nvSpPr>
          <p:cNvPr id="22" name="Szövegdoboz 6"/>
          <p:cNvSpPr txBox="1">
            <a:spLocks noChangeArrowheads="1"/>
          </p:cNvSpPr>
          <p:nvPr/>
        </p:nvSpPr>
        <p:spPr bwMode="auto">
          <a:xfrm>
            <a:off x="7592870" y="4509120"/>
            <a:ext cx="108358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latin typeface="+mj-lt"/>
              </a:rPr>
              <a:t>Sputum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4716016" y="5157192"/>
            <a:ext cx="792088" cy="504056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6"/>
          <p:cNvSpPr txBox="1">
            <a:spLocks noChangeArrowheads="1"/>
          </p:cNvSpPr>
          <p:nvPr/>
        </p:nvSpPr>
        <p:spPr bwMode="auto">
          <a:xfrm>
            <a:off x="4097823" y="4221088"/>
            <a:ext cx="100059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+mj-lt"/>
              </a:rPr>
              <a:t>Exhaled</a:t>
            </a:r>
          </a:p>
          <a:p>
            <a:pPr algn="ctr"/>
            <a:r>
              <a:rPr lang="en-US" sz="2000" smtClean="0">
                <a:latin typeface="+mj-lt"/>
              </a:rPr>
              <a:t>breath</a:t>
            </a:r>
          </a:p>
        </p:txBody>
      </p:sp>
      <p:sp>
        <p:nvSpPr>
          <p:cNvPr id="25" name="Szövegdoboz 6"/>
          <p:cNvSpPr txBox="1">
            <a:spLocks noChangeArrowheads="1"/>
          </p:cNvSpPr>
          <p:nvPr/>
        </p:nvSpPr>
        <p:spPr bwMode="auto">
          <a:xfrm>
            <a:off x="5372262" y="3801234"/>
            <a:ext cx="200805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+mj-lt"/>
              </a:rPr>
              <a:t>Exhaled breath</a:t>
            </a:r>
          </a:p>
          <a:p>
            <a:pPr algn="ctr"/>
            <a:r>
              <a:rPr lang="en-US" sz="2000" smtClean="0">
                <a:latin typeface="+mj-lt"/>
              </a:rPr>
              <a:t>condensate (EBC)</a:t>
            </a: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7092280" y="5085184"/>
            <a:ext cx="432048" cy="57606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6300192" y="4653136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6"/>
          <p:cNvSpPr txBox="1">
            <a:spLocks noChangeArrowheads="1"/>
          </p:cNvSpPr>
          <p:nvPr/>
        </p:nvSpPr>
        <p:spPr bwMode="auto">
          <a:xfrm>
            <a:off x="1319740" y="5406315"/>
            <a:ext cx="162480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smtClean="0">
                <a:latin typeface="+mj-lt"/>
              </a:rPr>
              <a:t>Systemic</a:t>
            </a:r>
          </a:p>
          <a:p>
            <a:pPr algn="ctr"/>
            <a:r>
              <a:rPr lang="en-US" sz="2400" b="1" smtClean="0">
                <a:latin typeface="+mj-lt"/>
              </a:rPr>
              <a:t>biomarkers</a:t>
            </a:r>
          </a:p>
        </p:txBody>
      </p:sp>
      <p:sp>
        <p:nvSpPr>
          <p:cNvPr id="30" name="Szövegdoboz 6"/>
          <p:cNvSpPr txBox="1">
            <a:spLocks noChangeArrowheads="1"/>
          </p:cNvSpPr>
          <p:nvPr/>
        </p:nvSpPr>
        <p:spPr bwMode="auto">
          <a:xfrm>
            <a:off x="1679984" y="4077072"/>
            <a:ext cx="875792" cy="40011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+mj-lt"/>
              </a:rPr>
              <a:t>Blood</a:t>
            </a:r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2135424" y="465313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260648"/>
            <a:ext cx="9144000" cy="720080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hu-HU" sz="4000" dirty="0" err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Pulmonary</a:t>
            </a:r>
            <a:r>
              <a:rPr lang="hu-HU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biomarkers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graphicFrame>
        <p:nvGraphicFramePr>
          <p:cNvPr id="5" name="Group 94"/>
          <p:cNvGraphicFramePr>
            <a:graphicFrameLocks noGrp="1"/>
          </p:cNvGraphicFramePr>
          <p:nvPr/>
        </p:nvGraphicFramePr>
        <p:xfrm>
          <a:off x="2124075" y="1527175"/>
          <a:ext cx="6552728" cy="4794684"/>
        </p:xfrm>
        <a:graphic>
          <a:graphicData uri="http://schemas.openxmlformats.org/drawingml/2006/table">
            <a:tbl>
              <a:tblPr/>
              <a:tblGrid>
                <a:gridCol w="1439813"/>
                <a:gridCol w="2448619"/>
                <a:gridCol w="2664296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Exhaled gases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Exhaled breath condensate (EBC)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Induced sputum (IS)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</a:t>
                      </a:r>
                      <a:r>
                        <a:rPr kumimoji="0" lang="hu-HU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ric</a:t>
                      </a:r>
                      <a:r>
                        <a:rPr kumimoji="0" lang="hu-H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oxide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(NO)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cytokines and chemokines (IL-1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, 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IL-6, IL-10, TNF-, MCP-1, MIP-1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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, INF-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, 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carbon monoxide (CO)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leukotrienes (LTB</a:t>
                      </a:r>
                      <a:r>
                        <a:rPr kumimoji="0" lang="en-US" sz="14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LTC</a:t>
                      </a:r>
                      <a:r>
                        <a:rPr kumimoji="0" lang="en-US" sz="14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LTD</a:t>
                      </a:r>
                      <a:r>
                        <a:rPr kumimoji="0" lang="en-US" sz="14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LTE</a:t>
                      </a:r>
                      <a:r>
                        <a:rPr kumimoji="0" lang="en-US" sz="14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 (PGE</a:t>
                      </a:r>
                      <a:r>
                        <a:rPr kumimoji="0" lang="en-US" sz="14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PGD</a:t>
                      </a:r>
                      <a:r>
                        <a:rPr kumimoji="0" lang="en-US" sz="14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6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ethane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noProof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8-epi-prostaglandin F</a:t>
                      </a:r>
                      <a:r>
                        <a:rPr lang="en-US" sz="1400" kern="1200" baseline="-25000" noProof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2α</a:t>
                      </a:r>
                      <a:r>
                        <a:rPr lang="en-US" sz="1400" kern="1200" noProof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(8-isoprostane)</a:t>
                      </a:r>
                      <a:endParaRPr kumimoji="0" lang="en-U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pentane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hydrogen peroxide (H</a:t>
                      </a:r>
                      <a:r>
                        <a:rPr kumimoji="0" lang="en-US" sz="14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nitrogen oxides (NO</a:t>
                      </a:r>
                      <a:r>
                        <a:rPr kumimoji="0" lang="en-US" sz="14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NO</a:t>
                      </a:r>
                      <a:r>
                        <a:rPr kumimoji="0" lang="en-US" sz="14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nitrosothiols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3-nitrotyrosine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hexanal, heptanal, nonanal, malondialdehyde (MDA),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kern="1200" noProof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4-hydroxyhexenal (4-HHE), 4-hyroxynonenal (4-HNE), acrolein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82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endothelin-1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matrix metalloproteinases (MMP-9, MMP-12)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adenosin, 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sputum „</a:t>
                      </a:r>
                      <a:r>
                        <a:rPr kumimoji="0" lang="en-US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eosinophilia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7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16063"/>
            <a:ext cx="16795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332656"/>
            <a:ext cx="9144000" cy="648072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Comparison of sampling methods</a:t>
            </a:r>
            <a:endParaRPr lang="en-US" sz="400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6292860" y="6433591"/>
            <a:ext cx="2743636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400" dirty="0" err="1" smtClean="0">
                <a:solidFill>
                  <a:srgbClr val="0000CC"/>
                </a:solidFill>
                <a:latin typeface="Calibri" pitchFamily="34" charset="0"/>
              </a:rPr>
              <a:t>Antus</a:t>
            </a:r>
            <a:r>
              <a:rPr lang="hu-HU" sz="1400" dirty="0" smtClean="0">
                <a:solidFill>
                  <a:srgbClr val="0000CC"/>
                </a:solidFill>
                <a:latin typeface="Calibri" pitchFamily="34" charset="0"/>
              </a:rPr>
              <a:t> et </a:t>
            </a:r>
            <a:r>
              <a:rPr lang="hu-HU" sz="1400" dirty="0" err="1" smtClean="0">
                <a:solidFill>
                  <a:srgbClr val="0000CC"/>
                </a:solidFill>
                <a:latin typeface="Calibri" pitchFamily="34" charset="0"/>
              </a:rPr>
              <a:t>al</a:t>
            </a:r>
            <a:r>
              <a:rPr lang="hu-HU" sz="1400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hu-HU" sz="1400" dirty="0" err="1" smtClean="0">
                <a:solidFill>
                  <a:srgbClr val="0000CC"/>
                </a:solidFill>
                <a:latin typeface="Calibri" pitchFamily="34" charset="0"/>
              </a:rPr>
              <a:t>Curr</a:t>
            </a:r>
            <a:r>
              <a:rPr lang="hu-HU" sz="140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hu-HU" sz="1400" dirty="0" err="1" smtClean="0">
                <a:solidFill>
                  <a:srgbClr val="0000CC"/>
                </a:solidFill>
                <a:latin typeface="Calibri" pitchFamily="34" charset="0"/>
              </a:rPr>
              <a:t>Med</a:t>
            </a:r>
            <a:r>
              <a:rPr lang="hu-HU" sz="140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hu-HU" sz="1400" dirty="0" err="1" smtClean="0">
                <a:solidFill>
                  <a:srgbClr val="0000CC"/>
                </a:solidFill>
                <a:latin typeface="Calibri" pitchFamily="34" charset="0"/>
              </a:rPr>
              <a:t>Chem</a:t>
            </a:r>
            <a:r>
              <a:rPr lang="hu-HU" sz="1400" dirty="0" smtClean="0">
                <a:solidFill>
                  <a:srgbClr val="0000CC"/>
                </a:solidFill>
                <a:latin typeface="Calibri" pitchFamily="34" charset="0"/>
              </a:rPr>
              <a:t>, 2015</a:t>
            </a:r>
            <a:endParaRPr lang="hu-HU" sz="1400" dirty="0">
              <a:solidFill>
                <a:srgbClr val="0000CC"/>
              </a:solidFill>
              <a:latin typeface="Calibri" pitchFamily="34" charset="0"/>
            </a:endParaRP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/>
        </p:nvGraphicFramePr>
        <p:xfrm>
          <a:off x="395288" y="1579984"/>
          <a:ext cx="8424936" cy="4657328"/>
        </p:xfrm>
        <a:graphic>
          <a:graphicData uri="http://schemas.openxmlformats.org/drawingml/2006/table">
            <a:tbl>
              <a:tblPr/>
              <a:tblGrid>
                <a:gridCol w="936104"/>
                <a:gridCol w="1454039"/>
                <a:gridCol w="2794433"/>
                <a:gridCol w="3240360"/>
              </a:tblGrid>
              <a:tr h="1501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Sample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Biomarker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Advantage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Disadvantage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0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Exhaled air</a:t>
                      </a:r>
                      <a:endParaRPr lang="en-US" sz="1200" b="1" noProof="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FENO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CO</a:t>
                      </a:r>
                      <a:endParaRPr lang="en-US" sz="1200" noProof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non-invasive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simple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inexpensive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repeatable </a:t>
                      </a:r>
                      <a:endParaRPr lang="hu-HU" sz="1200" noProof="0" dirty="0" smtClean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”</a:t>
                      </a: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on-line</a:t>
                      </a:r>
                      <a:r>
                        <a:rPr lang="hu-HU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” </a:t>
                      </a: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measurement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signal is small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smoking is a confounding factor</a:t>
                      </a:r>
                      <a:endParaRPr lang="en-US" sz="1200" noProof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012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ethane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pentane</a:t>
                      </a:r>
                      <a:endParaRPr lang="en-US" sz="1200" noProof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non-</a:t>
                      </a:r>
                      <a:r>
                        <a:rPr lang="hu-HU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</a:t>
                      </a:r>
                      <a:r>
                        <a:rPr lang="en-US" sz="1200" noProof="0" dirty="0" err="1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nvasive</a:t>
                      </a:r>
                      <a:endParaRPr lang="hu-HU" sz="1200" noProof="0" dirty="0" smtClean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expensive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requires advanced laboratory infrastructure</a:t>
                      </a:r>
                      <a:endParaRPr lang="en-US" sz="1200" noProof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595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EBC</a:t>
                      </a:r>
                      <a:endParaRPr lang="en-US" sz="1200" b="1" noProof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citokines,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hexanal, heptanal,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nonanal, MDA,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4-HHE, 4-HNE,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acrolein,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</a:t>
                      </a:r>
                      <a:r>
                        <a:rPr lang="en-US" sz="1200" baseline="-250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, NO</a:t>
                      </a:r>
                      <a:r>
                        <a:rPr lang="en-US" sz="1200" baseline="-250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, H</a:t>
                      </a:r>
                      <a:r>
                        <a:rPr lang="en-US" sz="1200" baseline="-250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</a:t>
                      </a:r>
                      <a:r>
                        <a:rPr lang="en-US" sz="1200" baseline="-250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endParaRPr lang="en-US" sz="1200" noProof="0" smtClean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3-nitrotyrosine, LTB</a:t>
                      </a:r>
                      <a:r>
                        <a:rPr lang="en-US" sz="1200" baseline="-250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</a:t>
                      </a: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, PGE</a:t>
                      </a:r>
                      <a:r>
                        <a:rPr lang="en-US" sz="1200" baseline="-250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2,</a:t>
                      </a:r>
                      <a:r>
                        <a:rPr lang="en-US" sz="1200" baseline="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</a:t>
                      </a: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cys-LT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8-isoprostane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pH</a:t>
                      </a:r>
                      <a:endParaRPr lang="en-US" sz="1200" noProof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non-invasive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 effect on underlying</a:t>
                      </a:r>
                      <a:r>
                        <a:rPr lang="en-US" sz="1200" baseline="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</a:t>
                      </a: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disease process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repeatable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”</a:t>
                      </a: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on-line</a:t>
                      </a:r>
                      <a:r>
                        <a:rPr lang="hu-HU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”</a:t>
                      </a: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measurement</a:t>
                      </a:r>
                      <a:r>
                        <a:rPr lang="en-US" sz="1200" baseline="300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§</a:t>
                      </a:r>
                      <a:endParaRPr lang="en-US" sz="1200" noProof="0" dirty="0" smtClean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simple and inexpensive</a:t>
                      </a:r>
                      <a:r>
                        <a:rPr lang="en-US" sz="1200" baseline="300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$</a:t>
                      </a:r>
                      <a:endParaRPr lang="en-US" sz="1200" noProof="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high variability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poor reproducibility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lack of standardization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requires laboratory infrastructure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smoking is often a confounding factor</a:t>
                      </a:r>
                      <a:endParaRPr lang="en-US" sz="1200" noProof="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01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Sputum</a:t>
                      </a:r>
                      <a:endParaRPr lang="en-US" sz="1200" b="1" noProof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citokines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hexanal, heptanal,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nonanal, MDA,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4-HHE, 4-HNE,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acrolein, LTB</a:t>
                      </a:r>
                      <a:r>
                        <a:rPr lang="en-US" sz="1200" baseline="-250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</a:t>
                      </a: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, PGE</a:t>
                      </a:r>
                      <a:r>
                        <a:rPr lang="en-US" sz="1200" baseline="-250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, cys-LT,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8-isoprostane</a:t>
                      </a:r>
                      <a:endParaRPr lang="en-US" sz="1200" noProof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semi-invasive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informative for airway inflammation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inflammatory cell profile</a:t>
                      </a:r>
                      <a:endParaRPr lang="en-US" sz="1200" noProof="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can cause inflammation/</a:t>
                      </a:r>
                      <a:r>
                        <a:rPr lang="en-US" sz="1200" noProof="0" dirty="0" err="1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bronchoconstriction</a:t>
                      </a:r>
                      <a:r>
                        <a:rPr lang="en-US" sz="1200" baseline="300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#</a:t>
                      </a:r>
                      <a:endParaRPr lang="en-US" sz="1200" noProof="0" dirty="0" smtClean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high variability (sputum cells)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requires laboratory infrastructure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smoking is often a confounding factor</a:t>
                      </a:r>
                      <a:endParaRPr lang="en-US" sz="1200" noProof="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6" name="Szövegdoboz 13"/>
          <p:cNvSpPr txBox="1">
            <a:spLocks noChangeArrowheads="1"/>
          </p:cNvSpPr>
          <p:nvPr/>
        </p:nvSpPr>
        <p:spPr bwMode="auto">
          <a:xfrm>
            <a:off x="342900" y="6237312"/>
            <a:ext cx="23574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aseline="30000" dirty="0"/>
              <a:t>$</a:t>
            </a:r>
            <a:r>
              <a:rPr lang="en-US" sz="1000" dirty="0"/>
              <a:t>valid for pH measurement only</a:t>
            </a:r>
            <a:endParaRPr lang="hu-HU" sz="1000" dirty="0"/>
          </a:p>
          <a:p>
            <a:r>
              <a:rPr lang="en-US" sz="1000" baseline="30000" dirty="0"/>
              <a:t>§</a:t>
            </a:r>
            <a:r>
              <a:rPr lang="en-US" sz="1000" dirty="0"/>
              <a:t>for H</a:t>
            </a:r>
            <a:r>
              <a:rPr lang="en-US" sz="1000" baseline="-25000" dirty="0"/>
              <a:t>2</a:t>
            </a:r>
            <a:r>
              <a:rPr lang="en-US" sz="1000" dirty="0"/>
              <a:t>O</a:t>
            </a:r>
            <a:r>
              <a:rPr lang="en-US" sz="1000" baseline="-25000" dirty="0"/>
              <a:t>2</a:t>
            </a:r>
            <a:r>
              <a:rPr lang="en-US" sz="1000" dirty="0"/>
              <a:t> measurement</a:t>
            </a:r>
            <a:endParaRPr lang="hu-HU" sz="1000" dirty="0"/>
          </a:p>
          <a:p>
            <a:r>
              <a:rPr lang="en-US" sz="1000" baseline="30000" dirty="0"/>
              <a:t>#</a:t>
            </a:r>
            <a:r>
              <a:rPr lang="en-US" sz="1000" dirty="0"/>
              <a:t>when sputum is obtained by induction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0" y="216024"/>
            <a:ext cx="9144000" cy="1052736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F</a:t>
            </a:r>
            <a:r>
              <a:rPr lang="hu-HU" sz="4000" dirty="0" err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ractional</a:t>
            </a:r>
            <a:r>
              <a:rPr lang="hu-HU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000" dirty="0" err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exhaled</a:t>
            </a:r>
            <a:r>
              <a:rPr lang="hu-HU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000" dirty="0" err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nitric</a:t>
            </a:r>
            <a:r>
              <a:rPr lang="hu-HU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000" dirty="0" err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oxide</a:t>
            </a:r>
            <a:r>
              <a:rPr lang="hu-HU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(FENO)</a:t>
            </a:r>
          </a:p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in CF exacerbation</a:t>
            </a:r>
            <a:endParaRPr lang="en-US" sz="400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3249" t="2199" r="1625" b="6598"/>
          <a:stretch>
            <a:fillRect/>
          </a:stretch>
        </p:blipFill>
        <p:spPr bwMode="auto">
          <a:xfrm>
            <a:off x="669426" y="1765742"/>
            <a:ext cx="3802707" cy="269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4935" b="6907"/>
          <a:stretch>
            <a:fillRect/>
          </a:stretch>
        </p:blipFill>
        <p:spPr bwMode="auto">
          <a:xfrm>
            <a:off x="5082330" y="1844824"/>
            <a:ext cx="3450110" cy="24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5940152" y="6433591"/>
            <a:ext cx="3168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Antus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 et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al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.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Eur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Respir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 J, 2004 (</a:t>
            </a:r>
            <a:r>
              <a:rPr lang="hu-HU" sz="1400" dirty="0" err="1" smtClean="0">
                <a:solidFill>
                  <a:srgbClr val="0000CC"/>
                </a:solidFill>
                <a:latin typeface="+mj-lt"/>
              </a:rPr>
              <a:t>abstract</a:t>
            </a:r>
            <a:r>
              <a:rPr lang="hu-HU" sz="1400" dirty="0" smtClean="0">
                <a:solidFill>
                  <a:srgbClr val="0000CC"/>
                </a:solidFill>
                <a:latin typeface="+mj-lt"/>
              </a:rPr>
              <a:t>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691680" y="5157192"/>
            <a:ext cx="5904656" cy="738664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  <a:latin typeface="+mj-lt"/>
                <a:sym typeface="Symbol"/>
              </a:rPr>
              <a:t>Exacerbations are associated with increased FENO in CF patients, while treatment with antibiotics, bronchodilators and corticosteroids decrease</a:t>
            </a:r>
            <a:r>
              <a:rPr lang="hu-HU" sz="1400" dirty="0" smtClean="0">
                <a:solidFill>
                  <a:schemeClr val="bg1"/>
                </a:solidFill>
                <a:latin typeface="+mj-lt"/>
                <a:sym typeface="Symbol"/>
              </a:rPr>
              <a:t>s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sym typeface="Symbol"/>
              </a:rPr>
              <a:t> FENO in these subjects. However, signals and changes are small.</a:t>
            </a:r>
            <a:endParaRPr lang="en-US" sz="1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43608" y="4509120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 smtClean="0">
                <a:latin typeface="+mj-lt"/>
                <a:cs typeface="Arial" pitchFamily="34" charset="0"/>
              </a:rPr>
              <a:t>*</a:t>
            </a:r>
            <a:r>
              <a:rPr lang="en-US" sz="900" dirty="0" smtClean="0">
                <a:latin typeface="+mj-lt"/>
                <a:cs typeface="Arial" pitchFamily="34" charset="0"/>
              </a:rPr>
              <a:t>p&lt;0.01 vs. healthy controls, </a:t>
            </a:r>
            <a:r>
              <a:rPr lang="en-US" sz="900" baseline="30000" dirty="0" smtClean="0">
                <a:latin typeface="+mj-lt"/>
                <a:cs typeface="Arial" pitchFamily="34" charset="0"/>
              </a:rPr>
              <a:t>**</a:t>
            </a:r>
            <a:r>
              <a:rPr lang="en-US" sz="900" dirty="0" smtClean="0">
                <a:latin typeface="+mj-lt"/>
                <a:cs typeface="Arial" pitchFamily="34" charset="0"/>
              </a:rPr>
              <a:t>p&lt;0.05 </a:t>
            </a:r>
            <a:r>
              <a:rPr lang="en-US" sz="900" dirty="0">
                <a:latin typeface="+mj-lt"/>
                <a:cs typeface="Arial" pitchFamily="34" charset="0"/>
              </a:rPr>
              <a:t>vs. </a:t>
            </a:r>
            <a:r>
              <a:rPr lang="en-US" sz="900" dirty="0" smtClean="0">
                <a:latin typeface="+mj-lt"/>
                <a:cs typeface="Arial" pitchFamily="34" charset="0"/>
              </a:rPr>
              <a:t>CF patients with exacerbation</a:t>
            </a:r>
            <a:endParaRPr lang="en-US" sz="900" dirty="0">
              <a:latin typeface="+mj-lt"/>
              <a:cs typeface="Arial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6156176" y="2204864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6745838" y="191683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*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436096" y="436510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 smtClean="0">
                <a:latin typeface="+mj-lt"/>
                <a:cs typeface="Arial" pitchFamily="34" charset="0"/>
              </a:rPr>
              <a:t>*</a:t>
            </a:r>
            <a:r>
              <a:rPr lang="en-US" sz="900" dirty="0" smtClean="0">
                <a:latin typeface="+mj-lt"/>
                <a:cs typeface="Arial" pitchFamily="34" charset="0"/>
              </a:rPr>
              <a:t>p&lt;0.05 </a:t>
            </a:r>
            <a:r>
              <a:rPr lang="en-US" sz="900" dirty="0">
                <a:latin typeface="+mj-lt"/>
                <a:cs typeface="Arial" pitchFamily="34" charset="0"/>
              </a:rPr>
              <a:t>vs. </a:t>
            </a:r>
            <a:r>
              <a:rPr lang="en-US" sz="900" dirty="0" smtClean="0">
                <a:latin typeface="+mj-lt"/>
                <a:cs typeface="Arial" pitchFamily="34" charset="0"/>
              </a:rPr>
              <a:t>CF patients with exacerbation</a:t>
            </a:r>
            <a:endParaRPr lang="en-US" sz="9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2656"/>
            <a:ext cx="9144000" cy="675853"/>
          </a:xfrm>
          <a:noFill/>
        </p:spPr>
        <p:txBody>
          <a:bodyPr lIns="90488" tIns="44450" rIns="90488" bIns="44450"/>
          <a:lstStyle/>
          <a:p>
            <a:pPr algn="ctr">
              <a:lnSpc>
                <a:spcPct val="85000"/>
              </a:lnSpc>
            </a:pPr>
            <a:r>
              <a:rPr lang="hu-HU" sz="3600" dirty="0" smtClean="0">
                <a:solidFill>
                  <a:srgbClr val="0033CC"/>
                </a:solidFill>
              </a:rPr>
              <a:t>EBC pH: CO</a:t>
            </a:r>
            <a:r>
              <a:rPr lang="hu-HU" sz="3600" baseline="-25000" dirty="0" smtClean="0">
                <a:solidFill>
                  <a:srgbClr val="0033CC"/>
                </a:solidFill>
              </a:rPr>
              <a:t>2</a:t>
            </a:r>
            <a:r>
              <a:rPr lang="hu-HU" sz="3600" dirty="0" smtClean="0">
                <a:solidFill>
                  <a:srgbClr val="0033CC"/>
                </a:solidFill>
              </a:rPr>
              <a:t> </a:t>
            </a:r>
            <a:r>
              <a:rPr lang="hu-HU" sz="3600" dirty="0" err="1" smtClean="0">
                <a:solidFill>
                  <a:srgbClr val="0033CC"/>
                </a:solidFill>
              </a:rPr>
              <a:t>gas</a:t>
            </a:r>
            <a:r>
              <a:rPr lang="hu-HU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standardization method</a:t>
            </a:r>
          </a:p>
        </p:txBody>
      </p:sp>
      <p:sp>
        <p:nvSpPr>
          <p:cNvPr id="26628" name="Rectangle 39"/>
          <p:cNvSpPr>
            <a:spLocks noChangeArrowheads="1"/>
          </p:cNvSpPr>
          <p:nvPr/>
        </p:nvSpPr>
        <p:spPr bwMode="auto">
          <a:xfrm>
            <a:off x="6134546" y="6453336"/>
            <a:ext cx="2901950" cy="306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dirty="0" err="1">
                <a:solidFill>
                  <a:srgbClr val="0000CC"/>
                </a:solidFill>
              </a:rPr>
              <a:t>Kullmann</a:t>
            </a:r>
            <a:r>
              <a:rPr lang="en-US" sz="1400" dirty="0">
                <a:solidFill>
                  <a:srgbClr val="0000CC"/>
                </a:solidFill>
              </a:rPr>
              <a:t> et al. </a:t>
            </a:r>
            <a:r>
              <a:rPr lang="en-US" sz="1400" dirty="0" err="1">
                <a:solidFill>
                  <a:srgbClr val="0000CC"/>
                </a:solidFill>
              </a:rPr>
              <a:t>Eur</a:t>
            </a:r>
            <a:r>
              <a:rPr lang="en-US" sz="1400" dirty="0">
                <a:solidFill>
                  <a:srgbClr val="0000CC"/>
                </a:solidFill>
              </a:rPr>
              <a:t> </a:t>
            </a:r>
            <a:r>
              <a:rPr lang="en-US" sz="1400" dirty="0" err="1">
                <a:solidFill>
                  <a:srgbClr val="0000CC"/>
                </a:solidFill>
              </a:rPr>
              <a:t>Respir</a:t>
            </a:r>
            <a:r>
              <a:rPr lang="en-US" sz="1400" dirty="0">
                <a:solidFill>
                  <a:srgbClr val="0000CC"/>
                </a:solidFill>
              </a:rPr>
              <a:t> J, 2007</a:t>
            </a: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4419600" y="4044950"/>
            <a:ext cx="2438400" cy="3683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663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3" y="2057400"/>
            <a:ext cx="32464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33600"/>
            <a:ext cx="2239963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17"/>
          <p:cNvSpPr txBox="1">
            <a:spLocks noChangeArrowheads="1"/>
          </p:cNvSpPr>
          <p:nvPr/>
        </p:nvSpPr>
        <p:spPr bwMode="auto">
          <a:xfrm>
            <a:off x="7621588" y="2303463"/>
            <a:ext cx="860425" cy="523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Argon</a:t>
            </a:r>
          </a:p>
          <a:p>
            <a:pPr algn="ctr"/>
            <a:r>
              <a:rPr lang="en-US" sz="1400"/>
              <a:t>bubbling</a:t>
            </a:r>
          </a:p>
        </p:txBody>
      </p:sp>
      <p:sp>
        <p:nvSpPr>
          <p:cNvPr id="26633" name="Text Box 18"/>
          <p:cNvSpPr txBox="1">
            <a:spLocks noChangeArrowheads="1"/>
          </p:cNvSpPr>
          <p:nvPr/>
        </p:nvSpPr>
        <p:spPr bwMode="auto">
          <a:xfrm>
            <a:off x="7084347" y="3683000"/>
            <a:ext cx="2074607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Without</a:t>
            </a:r>
            <a:r>
              <a:rPr lang="hu-HU" sz="1400" dirty="0"/>
              <a:t> </a:t>
            </a:r>
            <a:r>
              <a:rPr lang="hu-HU" sz="1400" dirty="0" smtClean="0"/>
              <a:t>argon </a:t>
            </a:r>
            <a:r>
              <a:rPr lang="en-US" sz="1400" dirty="0"/>
              <a:t>bubbling </a:t>
            </a:r>
          </a:p>
          <a:p>
            <a:pPr algn="ctr"/>
            <a:r>
              <a:rPr lang="en-US" sz="1400" dirty="0"/>
              <a:t>(„raw”)</a:t>
            </a:r>
          </a:p>
        </p:txBody>
      </p:sp>
      <p:sp>
        <p:nvSpPr>
          <p:cNvPr id="26634" name="Text Box 19"/>
          <p:cNvSpPr txBox="1">
            <a:spLocks noChangeArrowheads="1"/>
          </p:cNvSpPr>
          <p:nvPr/>
        </p:nvSpPr>
        <p:spPr bwMode="auto">
          <a:xfrm>
            <a:off x="7464425" y="5130800"/>
            <a:ext cx="1265238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CO</a:t>
            </a:r>
            <a:r>
              <a:rPr lang="en-US" sz="1400" baseline="-25000"/>
              <a:t>2</a:t>
            </a:r>
            <a:r>
              <a:rPr lang="en-US" sz="1400"/>
              <a:t> „load</a:t>
            </a:r>
            <a:r>
              <a:rPr lang="hu-HU" sz="1400"/>
              <a:t>ing</a:t>
            </a:r>
            <a:r>
              <a:rPr lang="en-US" sz="1400"/>
              <a:t>”</a:t>
            </a:r>
          </a:p>
        </p:txBody>
      </p:sp>
      <p:sp>
        <p:nvSpPr>
          <p:cNvPr id="26635" name="Text Box 20"/>
          <p:cNvSpPr txBox="1">
            <a:spLocks noChangeArrowheads="1"/>
          </p:cNvSpPr>
          <p:nvPr/>
        </p:nvSpPr>
        <p:spPr bwMode="auto">
          <a:xfrm>
            <a:off x="323850" y="6335713"/>
            <a:ext cx="2446338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>
                <a:solidFill>
                  <a:srgbClr val="FF0000"/>
                </a:solidFill>
              </a:rPr>
              <a:t>PaCO</a:t>
            </a:r>
            <a:r>
              <a:rPr lang="hu-HU" sz="2000" baseline="-25000">
                <a:solidFill>
                  <a:srgbClr val="FF0000"/>
                </a:solidFill>
              </a:rPr>
              <a:t>2</a:t>
            </a:r>
            <a:r>
              <a:rPr lang="hu-HU" sz="2000">
                <a:solidFill>
                  <a:srgbClr val="FF0000"/>
                </a:solidFill>
              </a:rPr>
              <a:t>=</a:t>
            </a:r>
            <a:r>
              <a:rPr lang="en-US" sz="2000">
                <a:solidFill>
                  <a:srgbClr val="FF0000"/>
                </a:solidFill>
              </a:rPr>
              <a:t>5.33 kPa</a:t>
            </a:r>
          </a:p>
        </p:txBody>
      </p:sp>
      <p:sp>
        <p:nvSpPr>
          <p:cNvPr id="26636" name="Line 21"/>
          <p:cNvSpPr>
            <a:spLocks noChangeShapeType="1"/>
          </p:cNvSpPr>
          <p:nvPr/>
        </p:nvSpPr>
        <p:spPr bwMode="auto">
          <a:xfrm>
            <a:off x="1258888" y="5791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sm" len="med"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26637" name="Text Box 22"/>
          <p:cNvSpPr txBox="1">
            <a:spLocks noChangeArrowheads="1"/>
          </p:cNvSpPr>
          <p:nvPr/>
        </p:nvSpPr>
        <p:spPr bwMode="auto">
          <a:xfrm>
            <a:off x="1597025" y="1371600"/>
            <a:ext cx="6103938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ym typeface="SymbolPS" pitchFamily="18" charset="2"/>
              </a:rPr>
              <a:t>CO</a:t>
            </a:r>
            <a:r>
              <a:rPr lang="en-US" sz="2000" b="1" baseline="-25000">
                <a:sym typeface="SymbolPS" pitchFamily="18" charset="2"/>
              </a:rPr>
              <a:t>2</a:t>
            </a:r>
            <a:r>
              <a:rPr lang="en-US" sz="2000">
                <a:sym typeface="SymbolPS" pitchFamily="18" charset="2"/>
              </a:rPr>
              <a:t> </a:t>
            </a:r>
            <a:r>
              <a:rPr lang="en-US" sz="2000" b="1">
                <a:sym typeface="Symbol" pitchFamily="18" charset="2"/>
              </a:rPr>
              <a:t></a:t>
            </a:r>
            <a:r>
              <a:rPr lang="en-US" sz="2000">
                <a:sym typeface="Symbol" pitchFamily="18" charset="2"/>
              </a:rPr>
              <a:t> </a:t>
            </a:r>
            <a:r>
              <a:rPr lang="en-US" sz="2000" b="1">
                <a:sym typeface="Symbol" pitchFamily="18" charset="2"/>
              </a:rPr>
              <a:t>pH</a:t>
            </a:r>
            <a:r>
              <a:rPr lang="en-US" sz="2000" b="1" baseline="-25000">
                <a:sym typeface="Symbol" pitchFamily="18" charset="2"/>
              </a:rPr>
              <a:t>EBC</a:t>
            </a:r>
            <a:r>
              <a:rPr lang="en-US" sz="2000">
                <a:sym typeface="Symbol" pitchFamily="18" charset="2"/>
              </a:rPr>
              <a:t> (CO</a:t>
            </a:r>
            <a:r>
              <a:rPr lang="en-US" sz="2000" baseline="-25000">
                <a:sym typeface="Symbol" pitchFamily="18" charset="2"/>
              </a:rPr>
              <a:t>2 </a:t>
            </a:r>
            <a:r>
              <a:rPr lang="en-US" sz="2000">
                <a:sym typeface="Symbol" pitchFamily="18" charset="2"/>
              </a:rPr>
              <a:t>+ H</a:t>
            </a:r>
            <a:r>
              <a:rPr lang="en-US" sz="2000" baseline="-25000">
                <a:sym typeface="Symbol" pitchFamily="18" charset="2"/>
              </a:rPr>
              <a:t>2</a:t>
            </a:r>
            <a:r>
              <a:rPr lang="en-US" sz="2000">
                <a:sym typeface="Symbol" pitchFamily="18" charset="2"/>
              </a:rPr>
              <a:t>O  H</a:t>
            </a:r>
            <a:r>
              <a:rPr lang="en-US" sz="2000" baseline="-25000">
                <a:sym typeface="Symbol" pitchFamily="18" charset="2"/>
              </a:rPr>
              <a:t>2</a:t>
            </a:r>
            <a:r>
              <a:rPr lang="en-US" sz="2000">
                <a:sym typeface="Symbol" pitchFamily="18" charset="2"/>
              </a:rPr>
              <a:t>CO</a:t>
            </a:r>
            <a:r>
              <a:rPr lang="en-US" sz="2000" baseline="-25000">
                <a:sym typeface="Symbol" pitchFamily="18" charset="2"/>
              </a:rPr>
              <a:t>3</a:t>
            </a:r>
            <a:r>
              <a:rPr lang="en-US" sz="2000">
                <a:sym typeface="Symbol" pitchFamily="18" charset="2"/>
              </a:rPr>
              <a:t>  H</a:t>
            </a:r>
            <a:r>
              <a:rPr lang="en-US" sz="2000" baseline="30000">
                <a:sym typeface="Symbol" pitchFamily="18" charset="2"/>
              </a:rPr>
              <a:t>+</a:t>
            </a:r>
            <a:r>
              <a:rPr lang="en-US" sz="2000">
                <a:sym typeface="Symbol" pitchFamily="18" charset="2"/>
              </a:rPr>
              <a:t> + HCO</a:t>
            </a:r>
            <a:r>
              <a:rPr lang="en-US" sz="2000" baseline="30000">
                <a:sym typeface="Symbol" pitchFamily="18" charset="2"/>
              </a:rPr>
              <a:t>3-</a:t>
            </a:r>
            <a:r>
              <a:rPr lang="en-US" sz="2000">
                <a:sym typeface="Symbol" pitchFamily="18" charset="2"/>
              </a:rPr>
              <a:t>)</a:t>
            </a:r>
          </a:p>
        </p:txBody>
      </p:sp>
      <p:sp>
        <p:nvSpPr>
          <p:cNvPr id="15" name="Felfelé-lefelé nyíl 14"/>
          <p:cNvSpPr/>
          <p:nvPr/>
        </p:nvSpPr>
        <p:spPr>
          <a:xfrm>
            <a:off x="6804025" y="2284413"/>
            <a:ext cx="71438" cy="792162"/>
          </a:xfrm>
          <a:prstGeom prst="up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Felfelé-lefelé nyíl 15"/>
          <p:cNvSpPr/>
          <p:nvPr/>
        </p:nvSpPr>
        <p:spPr>
          <a:xfrm>
            <a:off x="6804025" y="3724275"/>
            <a:ext cx="71438" cy="647700"/>
          </a:xfrm>
          <a:prstGeom prst="up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Felfelé-lefelé nyíl 16"/>
          <p:cNvSpPr/>
          <p:nvPr/>
        </p:nvSpPr>
        <p:spPr>
          <a:xfrm>
            <a:off x="6804025" y="5381625"/>
            <a:ext cx="71438" cy="142875"/>
          </a:xfrm>
          <a:prstGeom prst="up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641" name="Szövegdoboz 17"/>
          <p:cNvSpPr txBox="1">
            <a:spLocks noChangeArrowheads="1"/>
          </p:cNvSpPr>
          <p:nvPr/>
        </p:nvSpPr>
        <p:spPr bwMode="auto">
          <a:xfrm>
            <a:off x="7524750" y="1773238"/>
            <a:ext cx="100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 u="sng"/>
              <a:t>Protocols</a:t>
            </a:r>
          </a:p>
        </p:txBody>
      </p:sp>
      <p:sp>
        <p:nvSpPr>
          <p:cNvPr id="26642" name="Szövegdoboz 18"/>
          <p:cNvSpPr txBox="1">
            <a:spLocks noChangeArrowheads="1"/>
          </p:cNvSpPr>
          <p:nvPr/>
        </p:nvSpPr>
        <p:spPr bwMode="auto">
          <a:xfrm>
            <a:off x="2195513" y="2060575"/>
            <a:ext cx="1309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Healthy subjects</a:t>
            </a:r>
          </a:p>
        </p:txBody>
      </p:sp>
      <p:sp>
        <p:nvSpPr>
          <p:cNvPr id="26643" name="Szövegdoboz 19"/>
          <p:cNvSpPr txBox="1">
            <a:spLocks noChangeArrowheads="1"/>
          </p:cNvSpPr>
          <p:nvPr/>
        </p:nvSpPr>
        <p:spPr bwMode="auto">
          <a:xfrm>
            <a:off x="2339975" y="4221163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Asthmatics</a:t>
            </a:r>
          </a:p>
        </p:txBody>
      </p:sp>
      <p:sp>
        <p:nvSpPr>
          <p:cNvPr id="26644" name="Szövegdoboz 20"/>
          <p:cNvSpPr txBox="1">
            <a:spLocks noChangeArrowheads="1"/>
          </p:cNvSpPr>
          <p:nvPr/>
        </p:nvSpPr>
        <p:spPr bwMode="auto">
          <a:xfrm>
            <a:off x="5054600" y="1773238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 u="sng"/>
              <a:t>Repeatability</a:t>
            </a: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/>
        </p:nvSpPr>
        <p:spPr>
          <a:xfrm>
            <a:off x="684213" y="5085184"/>
            <a:ext cx="5472112" cy="17002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églalap 13"/>
          <p:cNvSpPr/>
          <p:nvPr/>
        </p:nvSpPr>
        <p:spPr>
          <a:xfrm>
            <a:off x="684213" y="1341438"/>
            <a:ext cx="5472112" cy="3671887"/>
          </a:xfrm>
          <a:prstGeom prst="rect">
            <a:avLst/>
          </a:prstGeom>
          <a:solidFill>
            <a:srgbClr val="FFCC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32867"/>
            <a:ext cx="9144000" cy="747861"/>
          </a:xfrm>
          <a:noFill/>
        </p:spPr>
        <p:txBody>
          <a:bodyPr lIns="90488" tIns="44450" rIns="90488" bIns="44450"/>
          <a:lstStyle/>
          <a:p>
            <a:pPr algn="ctr">
              <a:lnSpc>
                <a:spcPct val="85000"/>
              </a:lnSpc>
            </a:pPr>
            <a:r>
              <a:rPr lang="en-US" sz="3600" smtClean="0">
                <a:solidFill>
                  <a:srgbClr val="0033CC"/>
                </a:solidFill>
              </a:rPr>
              <a:t>Confounding factors in EBC pH assay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62000" y="1268413"/>
            <a:ext cx="7620000" cy="5632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indent="-457200" algn="just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200" b="1" dirty="0"/>
              <a:t>CO</a:t>
            </a:r>
            <a:r>
              <a:rPr lang="en-US" sz="1200" b="1" baseline="-25000" dirty="0"/>
              <a:t>2</a:t>
            </a:r>
            <a:r>
              <a:rPr lang="en-US" sz="1200" b="1" dirty="0"/>
              <a:t> and/or NH</a:t>
            </a:r>
            <a:r>
              <a:rPr lang="en-US" sz="1200" b="1" baseline="-25000" dirty="0"/>
              <a:t>3</a:t>
            </a:r>
          </a:p>
          <a:p>
            <a:pPr marL="34925" indent="-457200" algn="just">
              <a:buClr>
                <a:srgbClr val="0000FF"/>
              </a:buClr>
            </a:pPr>
            <a:r>
              <a:rPr lang="en-US" sz="1200" baseline="-25000" dirty="0"/>
              <a:t>		</a:t>
            </a:r>
            <a:r>
              <a:rPr lang="en-US" sz="1200" dirty="0">
                <a:solidFill>
                  <a:srgbClr val="0033CC"/>
                </a:solidFill>
              </a:rPr>
              <a:t>Hunt et al. </a:t>
            </a:r>
            <a:r>
              <a:rPr lang="en-US" sz="1200" i="1" dirty="0">
                <a:solidFill>
                  <a:srgbClr val="0033CC"/>
                </a:solidFill>
              </a:rPr>
              <a:t>Am J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</a:t>
            </a:r>
            <a:r>
              <a:rPr lang="en-US" sz="1200" i="1" dirty="0" err="1">
                <a:solidFill>
                  <a:srgbClr val="0033CC"/>
                </a:solidFill>
              </a:rPr>
              <a:t>Crit</a:t>
            </a:r>
            <a:r>
              <a:rPr lang="en-US" sz="1200" i="1" dirty="0">
                <a:solidFill>
                  <a:srgbClr val="0033CC"/>
                </a:solidFill>
              </a:rPr>
              <a:t> Care Med</a:t>
            </a:r>
            <a:r>
              <a:rPr lang="en-US" sz="1200" dirty="0">
                <a:solidFill>
                  <a:srgbClr val="0033CC"/>
                </a:solidFill>
              </a:rPr>
              <a:t>, 2002</a:t>
            </a:r>
          </a:p>
          <a:p>
            <a:pPr marL="34925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33CC"/>
                </a:solidFill>
              </a:rPr>
              <a:t>		Vaughan et al. </a:t>
            </a:r>
            <a:r>
              <a:rPr lang="en-US" sz="1200" i="1" dirty="0" err="1">
                <a:solidFill>
                  <a:srgbClr val="0033CC"/>
                </a:solidFill>
              </a:rPr>
              <a:t>Eur</a:t>
            </a:r>
            <a:r>
              <a:rPr lang="en-US" sz="1200" i="1" dirty="0">
                <a:solidFill>
                  <a:srgbClr val="0033CC"/>
                </a:solidFill>
              </a:rPr>
              <a:t>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J</a:t>
            </a:r>
            <a:r>
              <a:rPr lang="en-US" sz="1200" dirty="0">
                <a:solidFill>
                  <a:srgbClr val="0033CC"/>
                </a:solidFill>
              </a:rPr>
              <a:t>, 2003</a:t>
            </a:r>
          </a:p>
          <a:p>
            <a:pPr marL="34925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Effros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>
                <a:solidFill>
                  <a:srgbClr val="0033CC"/>
                </a:solidFill>
              </a:rPr>
              <a:t>Am J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</a:t>
            </a:r>
            <a:r>
              <a:rPr lang="en-US" sz="1200" i="1" dirty="0" err="1">
                <a:solidFill>
                  <a:srgbClr val="0033CC"/>
                </a:solidFill>
              </a:rPr>
              <a:t>Crit</a:t>
            </a:r>
            <a:r>
              <a:rPr lang="en-US" sz="1200" i="1" dirty="0">
                <a:solidFill>
                  <a:srgbClr val="0033CC"/>
                </a:solidFill>
              </a:rPr>
              <a:t> Care Med</a:t>
            </a:r>
            <a:r>
              <a:rPr lang="en-US" sz="1200" dirty="0">
                <a:solidFill>
                  <a:srgbClr val="0033CC"/>
                </a:solidFill>
              </a:rPr>
              <a:t>, 2006</a:t>
            </a:r>
          </a:p>
          <a:p>
            <a:pPr marL="34925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Kullmann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 err="1">
                <a:solidFill>
                  <a:srgbClr val="0033CC"/>
                </a:solidFill>
              </a:rPr>
              <a:t>Eur</a:t>
            </a:r>
            <a:r>
              <a:rPr lang="en-US" sz="1200" i="1" dirty="0">
                <a:solidFill>
                  <a:srgbClr val="0033CC"/>
                </a:solidFill>
              </a:rPr>
              <a:t>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J, 2007</a:t>
            </a:r>
            <a:endParaRPr lang="en-US" sz="1200" dirty="0">
              <a:solidFill>
                <a:srgbClr val="0033CC"/>
              </a:solidFill>
            </a:endParaRPr>
          </a:p>
          <a:p>
            <a:pPr marL="34925" indent="-457200" algn="just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200" b="1" dirty="0"/>
              <a:t>Type of condenser (</a:t>
            </a:r>
            <a:r>
              <a:rPr lang="en-US" sz="1200" b="1" dirty="0" err="1"/>
              <a:t>EcoScreen</a:t>
            </a:r>
            <a:r>
              <a:rPr lang="en-US" sz="1200" b="1" dirty="0"/>
              <a:t>, R-Tube, </a:t>
            </a:r>
            <a:r>
              <a:rPr lang="en-US" sz="1200" b="1" dirty="0" err="1"/>
              <a:t>Anacon</a:t>
            </a:r>
            <a:r>
              <a:rPr lang="en-US" sz="1200" b="1" dirty="0"/>
              <a:t>, etc.)</a:t>
            </a:r>
          </a:p>
          <a:p>
            <a:pPr marL="34925" lvl="1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00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Prieto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Med</a:t>
            </a:r>
            <a:r>
              <a:rPr lang="en-US" sz="1200" dirty="0">
                <a:solidFill>
                  <a:srgbClr val="0033CC"/>
                </a:solidFill>
              </a:rPr>
              <a:t>, 2007</a:t>
            </a:r>
          </a:p>
          <a:p>
            <a:pPr marL="34925" lvl="1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Czebe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Med</a:t>
            </a:r>
            <a:r>
              <a:rPr lang="en-US" sz="1200" dirty="0">
                <a:solidFill>
                  <a:srgbClr val="0033CC"/>
                </a:solidFill>
              </a:rPr>
              <a:t>, 2008</a:t>
            </a:r>
          </a:p>
          <a:p>
            <a:pPr marL="34925" lvl="1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Antus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>
                <a:solidFill>
                  <a:srgbClr val="0033CC"/>
                </a:solidFill>
              </a:rPr>
              <a:t>Am J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</a:t>
            </a:r>
            <a:r>
              <a:rPr lang="en-US" sz="1200" i="1" dirty="0" err="1">
                <a:solidFill>
                  <a:srgbClr val="0033CC"/>
                </a:solidFill>
              </a:rPr>
              <a:t>Crit</a:t>
            </a:r>
            <a:r>
              <a:rPr lang="en-US" sz="1200" i="1" dirty="0">
                <a:solidFill>
                  <a:srgbClr val="0033CC"/>
                </a:solidFill>
              </a:rPr>
              <a:t> Care Med</a:t>
            </a:r>
            <a:r>
              <a:rPr lang="en-US" sz="1200" dirty="0">
                <a:solidFill>
                  <a:srgbClr val="0033CC"/>
                </a:solidFill>
              </a:rPr>
              <a:t>, 2010</a:t>
            </a:r>
          </a:p>
          <a:p>
            <a:pPr marL="34925" indent="-457200" algn="just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200" b="1" dirty="0"/>
              <a:t>Condensing and/or ambient temperature</a:t>
            </a:r>
          </a:p>
          <a:p>
            <a:pPr marL="34925" lvl="1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00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Czebe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Med</a:t>
            </a:r>
            <a:r>
              <a:rPr lang="en-US" sz="1200" dirty="0">
                <a:solidFill>
                  <a:srgbClr val="0033CC"/>
                </a:solidFill>
              </a:rPr>
              <a:t>, 2008</a:t>
            </a:r>
          </a:p>
          <a:p>
            <a:pPr marL="34925" lvl="1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Koczulla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 err="1">
                <a:solidFill>
                  <a:srgbClr val="0033CC"/>
                </a:solidFill>
              </a:rPr>
              <a:t>Respirology</a:t>
            </a:r>
            <a:r>
              <a:rPr lang="en-US" sz="1200" dirty="0">
                <a:solidFill>
                  <a:srgbClr val="0033CC"/>
                </a:solidFill>
              </a:rPr>
              <a:t>, 2010</a:t>
            </a:r>
          </a:p>
          <a:p>
            <a:pPr marL="34925" indent="-457200" algn="just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200" b="1" dirty="0"/>
              <a:t>Smoking</a:t>
            </a:r>
          </a:p>
          <a:p>
            <a:pPr marL="34925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Hoffmeyer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>
                <a:solidFill>
                  <a:srgbClr val="0033CC"/>
                </a:solidFill>
              </a:rPr>
              <a:t>J </a:t>
            </a:r>
            <a:r>
              <a:rPr lang="en-US" sz="1200" i="1" dirty="0" err="1">
                <a:solidFill>
                  <a:srgbClr val="0033CC"/>
                </a:solidFill>
              </a:rPr>
              <a:t>Physiol</a:t>
            </a:r>
            <a:r>
              <a:rPr lang="en-US" sz="1200" i="1" dirty="0">
                <a:solidFill>
                  <a:srgbClr val="0033CC"/>
                </a:solidFill>
              </a:rPr>
              <a:t> </a:t>
            </a:r>
            <a:r>
              <a:rPr lang="en-US" sz="1200" i="1" dirty="0" err="1">
                <a:solidFill>
                  <a:srgbClr val="0033CC"/>
                </a:solidFill>
              </a:rPr>
              <a:t>Pharmacol</a:t>
            </a:r>
            <a:r>
              <a:rPr lang="en-US" sz="1200" dirty="0">
                <a:solidFill>
                  <a:srgbClr val="0033CC"/>
                </a:solidFill>
              </a:rPr>
              <a:t>, 2009</a:t>
            </a:r>
          </a:p>
          <a:p>
            <a:pPr marL="34925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Koczulla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>
                <a:solidFill>
                  <a:srgbClr val="0033CC"/>
                </a:solidFill>
              </a:rPr>
              <a:t>Respiration</a:t>
            </a:r>
            <a:r>
              <a:rPr lang="en-US" sz="1200" dirty="0">
                <a:solidFill>
                  <a:srgbClr val="0033CC"/>
                </a:solidFill>
              </a:rPr>
              <a:t>, 2010</a:t>
            </a:r>
          </a:p>
          <a:p>
            <a:pPr marL="34925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Antus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>
                <a:solidFill>
                  <a:srgbClr val="0033CC"/>
                </a:solidFill>
              </a:rPr>
              <a:t>Am J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</a:t>
            </a:r>
            <a:r>
              <a:rPr lang="en-US" sz="1200" i="1" dirty="0" err="1">
                <a:solidFill>
                  <a:srgbClr val="0033CC"/>
                </a:solidFill>
              </a:rPr>
              <a:t>Crit</a:t>
            </a:r>
            <a:r>
              <a:rPr lang="en-US" sz="1200" i="1" dirty="0">
                <a:solidFill>
                  <a:srgbClr val="0033CC"/>
                </a:solidFill>
              </a:rPr>
              <a:t> Care Med</a:t>
            </a:r>
            <a:r>
              <a:rPr lang="en-US" sz="1200" dirty="0">
                <a:solidFill>
                  <a:srgbClr val="0033CC"/>
                </a:solidFill>
              </a:rPr>
              <a:t>, 2010</a:t>
            </a:r>
          </a:p>
          <a:p>
            <a:pPr marL="34925" indent="-457200" algn="just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200" b="1" dirty="0"/>
              <a:t>Relative humidity of ambient air</a:t>
            </a:r>
          </a:p>
          <a:p>
            <a:pPr marL="34925" indent="-457200" algn="just">
              <a:buClr>
                <a:srgbClr val="0000FF"/>
              </a:buClr>
            </a:pPr>
            <a:r>
              <a:rPr lang="en-US" sz="1200" dirty="0"/>
              <a:t>		</a:t>
            </a:r>
            <a:r>
              <a:rPr lang="en-US" sz="1200" dirty="0" err="1">
                <a:solidFill>
                  <a:srgbClr val="0033CC"/>
                </a:solidFill>
              </a:rPr>
              <a:t>Kullmann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 err="1">
                <a:solidFill>
                  <a:srgbClr val="0033CC"/>
                </a:solidFill>
              </a:rPr>
              <a:t>Eur</a:t>
            </a:r>
            <a:r>
              <a:rPr lang="en-US" sz="1200" i="1" dirty="0">
                <a:solidFill>
                  <a:srgbClr val="0033CC"/>
                </a:solidFill>
              </a:rPr>
              <a:t>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J</a:t>
            </a:r>
            <a:r>
              <a:rPr lang="en-US" sz="1200" dirty="0">
                <a:solidFill>
                  <a:srgbClr val="0033CC"/>
                </a:solidFill>
              </a:rPr>
              <a:t>, 2008</a:t>
            </a:r>
          </a:p>
          <a:p>
            <a:pPr marL="34925" lvl="1" indent="-457200" algn="just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200" b="1" dirty="0"/>
              <a:t>Drinking</a:t>
            </a:r>
            <a:endParaRPr lang="en-US" sz="1200" b="1" dirty="0">
              <a:solidFill>
                <a:srgbClr val="0000CC"/>
              </a:solidFill>
            </a:endParaRPr>
          </a:p>
          <a:p>
            <a:pPr marL="34925" lvl="1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00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Kullmann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>
                <a:solidFill>
                  <a:srgbClr val="0033CC"/>
                </a:solidFill>
              </a:rPr>
              <a:t>Lung</a:t>
            </a:r>
            <a:r>
              <a:rPr lang="en-US" sz="1200" dirty="0">
                <a:solidFill>
                  <a:srgbClr val="0033CC"/>
                </a:solidFill>
              </a:rPr>
              <a:t>, 2008</a:t>
            </a:r>
          </a:p>
          <a:p>
            <a:pPr marL="34925" indent="-457200" algn="just">
              <a:buClr>
                <a:srgbClr val="0000FF"/>
              </a:buClr>
              <a:buFont typeface="Wingdings" pitchFamily="2" charset="2"/>
              <a:buChar char="§"/>
            </a:pPr>
            <a:endParaRPr lang="hu-HU" sz="1200" dirty="0"/>
          </a:p>
          <a:p>
            <a:pPr marL="34925" indent="-457200" algn="just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200" b="1" dirty="0"/>
              <a:t>Sample storage (-70</a:t>
            </a:r>
            <a:r>
              <a:rPr lang="en-US" sz="1200" b="1" dirty="0">
                <a:sym typeface="Symbol" pitchFamily="18" charset="2"/>
              </a:rPr>
              <a:t></a:t>
            </a:r>
            <a:r>
              <a:rPr lang="en-US" sz="1200" b="1" dirty="0"/>
              <a:t>C)</a:t>
            </a:r>
          </a:p>
          <a:p>
            <a:pPr marL="34925" lvl="1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33CC"/>
                </a:solidFill>
              </a:rPr>
              <a:t>		Vaughan et al. </a:t>
            </a:r>
            <a:r>
              <a:rPr lang="en-US" sz="1200" i="1" dirty="0" err="1">
                <a:solidFill>
                  <a:srgbClr val="0033CC"/>
                </a:solidFill>
              </a:rPr>
              <a:t>Eur</a:t>
            </a:r>
            <a:r>
              <a:rPr lang="en-US" sz="1200" i="1" dirty="0">
                <a:solidFill>
                  <a:srgbClr val="0033CC"/>
                </a:solidFill>
              </a:rPr>
              <a:t>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J</a:t>
            </a:r>
            <a:r>
              <a:rPr lang="en-US" sz="1200" dirty="0">
                <a:solidFill>
                  <a:srgbClr val="0033CC"/>
                </a:solidFill>
              </a:rPr>
              <a:t>, 2003</a:t>
            </a:r>
          </a:p>
          <a:p>
            <a:pPr marL="34925" lvl="1" indent="-457200" algn="just">
              <a:buClr>
                <a:srgbClr val="0000FF"/>
              </a:buClr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Kullmann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Med</a:t>
            </a:r>
            <a:r>
              <a:rPr lang="en-US" sz="1200" dirty="0">
                <a:solidFill>
                  <a:srgbClr val="0033CC"/>
                </a:solidFill>
              </a:rPr>
              <a:t>, 2007</a:t>
            </a:r>
          </a:p>
          <a:p>
            <a:pPr marL="34925" indent="-457200" algn="just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200" b="1" dirty="0"/>
              <a:t>Salivary contamination</a:t>
            </a:r>
          </a:p>
          <a:p>
            <a:pPr marL="34925" lvl="1" indent="-457200" algn="just">
              <a:buClr>
                <a:srgbClr val="FFFF00"/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0033CC"/>
                </a:solidFill>
              </a:rPr>
              <a:t>		Wells et al. </a:t>
            </a:r>
            <a:r>
              <a:rPr lang="en-US" sz="1200" i="1" dirty="0">
                <a:solidFill>
                  <a:srgbClr val="0033CC"/>
                </a:solidFill>
              </a:rPr>
              <a:t>Thorax</a:t>
            </a:r>
            <a:r>
              <a:rPr lang="en-US" sz="1200" dirty="0">
                <a:solidFill>
                  <a:srgbClr val="0033CC"/>
                </a:solidFill>
              </a:rPr>
              <a:t>, 2005</a:t>
            </a:r>
          </a:p>
          <a:p>
            <a:pPr marL="34925" lvl="1" indent="-457200" algn="just">
              <a:buClr>
                <a:srgbClr val="FFFF00"/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Effros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>
                <a:solidFill>
                  <a:srgbClr val="0033CC"/>
                </a:solidFill>
              </a:rPr>
              <a:t>Am J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</a:t>
            </a:r>
            <a:r>
              <a:rPr lang="en-US" sz="1200" i="1" dirty="0" err="1">
                <a:solidFill>
                  <a:srgbClr val="0033CC"/>
                </a:solidFill>
              </a:rPr>
              <a:t>Crit</a:t>
            </a:r>
            <a:r>
              <a:rPr lang="en-US" sz="1200" i="1" dirty="0">
                <a:solidFill>
                  <a:srgbClr val="0033CC"/>
                </a:solidFill>
              </a:rPr>
              <a:t> Care Med</a:t>
            </a:r>
            <a:r>
              <a:rPr lang="en-US" sz="1200" dirty="0">
                <a:solidFill>
                  <a:srgbClr val="0033CC"/>
                </a:solidFill>
              </a:rPr>
              <a:t>, 2006</a:t>
            </a:r>
          </a:p>
          <a:p>
            <a:pPr marL="34925" lvl="1" indent="-457200" algn="just">
              <a:buClr>
                <a:srgbClr val="FFFF00"/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0033CC"/>
                </a:solidFill>
              </a:rPr>
              <a:t>		Lazar et al. </a:t>
            </a:r>
            <a:r>
              <a:rPr lang="en-US" sz="1200" i="1" dirty="0" err="1">
                <a:solidFill>
                  <a:srgbClr val="0033CC"/>
                </a:solidFill>
              </a:rPr>
              <a:t>Inflamm</a:t>
            </a:r>
            <a:r>
              <a:rPr lang="en-US" sz="1200" i="1" dirty="0">
                <a:solidFill>
                  <a:srgbClr val="0033CC"/>
                </a:solidFill>
              </a:rPr>
              <a:t> Res</a:t>
            </a:r>
            <a:r>
              <a:rPr lang="en-US" sz="1200" dirty="0">
                <a:solidFill>
                  <a:srgbClr val="0033CC"/>
                </a:solidFill>
              </a:rPr>
              <a:t>, 2008</a:t>
            </a:r>
          </a:p>
          <a:p>
            <a:pPr marL="34925" lvl="1" indent="-457200" algn="just">
              <a:buClr>
                <a:srgbClr val="FFFF00"/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Antus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>
                <a:solidFill>
                  <a:srgbClr val="0033CC"/>
                </a:solidFill>
              </a:rPr>
              <a:t>Am J </a:t>
            </a:r>
            <a:r>
              <a:rPr lang="en-US" sz="1200" i="1" dirty="0" err="1">
                <a:solidFill>
                  <a:srgbClr val="0033CC"/>
                </a:solidFill>
              </a:rPr>
              <a:t>Respir</a:t>
            </a:r>
            <a:r>
              <a:rPr lang="en-US" sz="1200" i="1" dirty="0">
                <a:solidFill>
                  <a:srgbClr val="0033CC"/>
                </a:solidFill>
              </a:rPr>
              <a:t> </a:t>
            </a:r>
            <a:r>
              <a:rPr lang="en-US" sz="1200" i="1" dirty="0" err="1">
                <a:solidFill>
                  <a:srgbClr val="0033CC"/>
                </a:solidFill>
              </a:rPr>
              <a:t>Crit</a:t>
            </a:r>
            <a:r>
              <a:rPr lang="en-US" sz="1200" i="1" dirty="0">
                <a:solidFill>
                  <a:srgbClr val="0033CC"/>
                </a:solidFill>
              </a:rPr>
              <a:t> Care Med</a:t>
            </a:r>
            <a:r>
              <a:rPr lang="en-US" sz="1200" dirty="0">
                <a:solidFill>
                  <a:srgbClr val="0033CC"/>
                </a:solidFill>
              </a:rPr>
              <a:t>, 2010</a:t>
            </a:r>
          </a:p>
          <a:p>
            <a:pPr marL="34925" lvl="1" indent="-457200" algn="just">
              <a:buClr>
                <a:srgbClr val="FFFF00"/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0033CC"/>
                </a:solidFill>
              </a:rPr>
              <a:t>		</a:t>
            </a:r>
            <a:r>
              <a:rPr lang="en-US" sz="1200" dirty="0" err="1">
                <a:solidFill>
                  <a:srgbClr val="0033CC"/>
                </a:solidFill>
              </a:rPr>
              <a:t>Antus</a:t>
            </a:r>
            <a:r>
              <a:rPr lang="en-US" sz="1200" dirty="0">
                <a:solidFill>
                  <a:srgbClr val="0033CC"/>
                </a:solidFill>
              </a:rPr>
              <a:t> et al. </a:t>
            </a:r>
            <a:r>
              <a:rPr lang="en-US" sz="1200" i="1" dirty="0" err="1">
                <a:solidFill>
                  <a:srgbClr val="0033CC"/>
                </a:solidFill>
              </a:rPr>
              <a:t>Inflamm</a:t>
            </a:r>
            <a:r>
              <a:rPr lang="en-US" sz="1200" i="1" dirty="0">
                <a:solidFill>
                  <a:srgbClr val="0033CC"/>
                </a:solidFill>
              </a:rPr>
              <a:t> Res</a:t>
            </a:r>
            <a:r>
              <a:rPr lang="en-US" sz="1200" dirty="0">
                <a:solidFill>
                  <a:srgbClr val="0033CC"/>
                </a:solidFill>
              </a:rPr>
              <a:t>, 2012</a:t>
            </a: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6880225" y="2924175"/>
            <a:ext cx="644525" cy="4302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Yes</a:t>
            </a:r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7045325" y="5659859"/>
            <a:ext cx="1990725" cy="4302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No / Uncertain</a:t>
            </a:r>
          </a:p>
        </p:txBody>
      </p:sp>
      <p:sp>
        <p:nvSpPr>
          <p:cNvPr id="15" name="Jobb oldali kapcsos zárójel 14"/>
          <p:cNvSpPr/>
          <p:nvPr/>
        </p:nvSpPr>
        <p:spPr>
          <a:xfrm>
            <a:off x="6372225" y="1412875"/>
            <a:ext cx="431800" cy="3455988"/>
          </a:xfrm>
          <a:prstGeom prst="rightBrace">
            <a:avLst>
              <a:gd name="adj1" fmla="val 6785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Jobb oldali kapcsos zárójel 17"/>
          <p:cNvSpPr/>
          <p:nvPr/>
        </p:nvSpPr>
        <p:spPr>
          <a:xfrm>
            <a:off x="6470650" y="5156621"/>
            <a:ext cx="431800" cy="1439863"/>
          </a:xfrm>
          <a:prstGeom prst="rightBrace">
            <a:avLst>
              <a:gd name="adj1" fmla="val 6785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43F650E877F4CAD8BC709B4AD1863" ma:contentTypeVersion="0" ma:contentTypeDescription="Create a new document." ma:contentTypeScope="" ma:versionID="407461fc59827e37d89bc03738b1d9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6AEC5E-4580-4909-9232-3F0141E435EA}"/>
</file>

<file path=customXml/itemProps2.xml><?xml version="1.0" encoding="utf-8"?>
<ds:datastoreItem xmlns:ds="http://schemas.openxmlformats.org/officeDocument/2006/customXml" ds:itemID="{FBEBB674-71D7-44D7-9F06-27B6898A3278}"/>
</file>

<file path=customXml/itemProps3.xml><?xml version="1.0" encoding="utf-8"?>
<ds:datastoreItem xmlns:ds="http://schemas.openxmlformats.org/officeDocument/2006/customXml" ds:itemID="{2824F4A7-B660-4251-98FE-8E708784B6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12531</TotalTime>
  <Words>1208</Words>
  <Application>Microsoft Office PowerPoint</Application>
  <PresentationFormat>Diavetítés a képernyőre (4:3 oldalarány)</PresentationFormat>
  <Paragraphs>268</Paragraphs>
  <Slides>19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1" baseType="lpstr">
      <vt:lpstr>Áramlás</vt:lpstr>
      <vt:lpstr>Image</vt:lpstr>
      <vt:lpstr>1. dia</vt:lpstr>
      <vt:lpstr>2. dia</vt:lpstr>
      <vt:lpstr>3. dia</vt:lpstr>
      <vt:lpstr>4. dia</vt:lpstr>
      <vt:lpstr>5. dia</vt:lpstr>
      <vt:lpstr>6. dia</vt:lpstr>
      <vt:lpstr>7. dia</vt:lpstr>
      <vt:lpstr>EBC pH: CO2 gas standardization method</vt:lpstr>
      <vt:lpstr>Confounding factors in EBC pH assay</vt:lpstr>
      <vt:lpstr>EBC pH in stable CF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Dohányzás és vízipipázás hatásainak összehasonlítása a kilélegzett szén-monoxid és vizelet kotinin szintre</dc:title>
  <dc:creator>Felhasználó</dc:creator>
  <cp:lastModifiedBy>user</cp:lastModifiedBy>
  <cp:revision>1064</cp:revision>
  <dcterms:created xsi:type="dcterms:W3CDTF">2014-03-07T10:23:56Z</dcterms:created>
  <dcterms:modified xsi:type="dcterms:W3CDTF">2017-09-26T09:11:42Z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0x010100C0543F650E877F4CAD8BC709B4AD1863</vt:lpwstr>
  </property>
</Properties>
</file>